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65" r:id="rId10"/>
    <p:sldId id="266" r:id="rId11"/>
    <p:sldId id="267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E02E5-738B-45BD-9E1E-04EA4F25C82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142B8-E729-4B2E-B90E-67951E9DD1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Хэш-функция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Подготовил: </a:t>
            </a:r>
            <a:r>
              <a:rPr lang="ru-RU" dirty="0" err="1" smtClean="0"/>
              <a:t>Процкевич</a:t>
            </a:r>
            <a:r>
              <a:rPr lang="ru-RU" dirty="0" smtClean="0"/>
              <a:t> Александр Сергеевич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r>
              <a:rPr lang="ru-RU" dirty="0" err="1" smtClean="0"/>
              <a:t>криптоанализа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Обращение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по заданному 𝑌 = ℎ(𝑋) определить 𝑋;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Стойкая функция: односторонняя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b="1" dirty="0" smtClean="0"/>
              <a:t>2. </a:t>
            </a:r>
            <a:r>
              <a:rPr lang="ru-RU" b="1" dirty="0" smtClean="0"/>
              <a:t>Определение второго прообраза.</a:t>
            </a:r>
          </a:p>
          <a:p>
            <a:pPr>
              <a:buNone/>
            </a:pPr>
            <a:r>
              <a:rPr lang="ru-RU" dirty="0" smtClean="0"/>
              <a:t>для заданного </a:t>
            </a:r>
            <a:r>
              <a:rPr lang="en-US" dirty="0" smtClean="0"/>
              <a:t>X </a:t>
            </a:r>
            <a:r>
              <a:rPr lang="ru-RU" dirty="0" smtClean="0"/>
              <a:t>найти </a:t>
            </a:r>
            <a:r>
              <a:rPr lang="en-US" dirty="0" smtClean="0"/>
              <a:t>Y ≠ X </a:t>
            </a:r>
            <a:r>
              <a:rPr lang="ru-RU" dirty="0" smtClean="0"/>
              <a:t>такое, что </a:t>
            </a:r>
            <a:r>
              <a:rPr lang="en-US" dirty="0" smtClean="0"/>
              <a:t>h(X) = h(Y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/>
              <a:t>Стойкая функция: </a:t>
            </a:r>
            <a:r>
              <a:rPr lang="ru-RU" dirty="0" smtClean="0"/>
              <a:t>свободная от коллизий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b="1" dirty="0" smtClean="0"/>
              <a:t>3. </a:t>
            </a:r>
            <a:r>
              <a:rPr lang="ru-RU" b="1" dirty="0" smtClean="0"/>
              <a:t>Построение коллизии.</a:t>
            </a:r>
          </a:p>
          <a:p>
            <a:pPr>
              <a:buNone/>
            </a:pPr>
            <a:r>
              <a:rPr lang="ru-RU" dirty="0" smtClean="0"/>
              <a:t>найти различные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Y </a:t>
            </a:r>
            <a:r>
              <a:rPr lang="ru-RU" dirty="0" smtClean="0"/>
              <a:t>такие, что </a:t>
            </a:r>
            <a:r>
              <a:rPr lang="en-US" dirty="0" smtClean="0"/>
              <a:t>h(X) = h(Y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/>
              <a:t>Стойкая функция: </a:t>
            </a:r>
            <a:r>
              <a:rPr lang="ru-RU" dirty="0" smtClean="0"/>
              <a:t>строго свободная от коллизий</a:t>
            </a:r>
            <a:r>
              <a:rPr lang="en-US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Пусть </a:t>
            </a:r>
            <a:r>
              <a:rPr lang="ru-RU" dirty="0"/>
              <a:t>𝐴 — алгоритм, который решает задачу H1 для ℎ. Тогда </a:t>
            </a:r>
            <a:r>
              <a:rPr lang="ru-RU" dirty="0" smtClean="0"/>
              <a:t>существует </a:t>
            </a:r>
            <a:r>
              <a:rPr lang="ru-RU" dirty="0"/>
              <a:t>вероятностный алгоритм, который с вероятностью не менее 1/2 решает задачу H3, используя одно обращение к 𝐴 и еще фиксированное количество операций.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</a:t>
            </a:r>
            <a:r>
              <a:rPr lang="ru-RU" dirty="0" err="1" smtClean="0"/>
              <a:t>блочно</a:t>
            </a:r>
            <a:r>
              <a:rPr lang="ru-RU" dirty="0" smtClean="0"/>
              <a:t>-итерационного </a:t>
            </a:r>
            <a:r>
              <a:rPr lang="ru-RU" dirty="0" err="1" smtClean="0"/>
              <a:t>хэширования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Вход: 𝑋 ∈ {0, 1} * — сообщение.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Выход</a:t>
                </a:r>
                <a:r>
                  <a:rPr lang="ru-RU" dirty="0"/>
                  <a:t>: 𝑌 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{0, 1}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dirty="0"/>
                  <a:t>— </a:t>
                </a:r>
                <a:r>
                  <a:rPr lang="ru-RU" dirty="0" err="1"/>
                  <a:t>хэш</a:t>
                </a:r>
                <a:r>
                  <a:rPr lang="ru-RU" dirty="0"/>
                  <a:t>-значение.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Шаги</a:t>
                </a:r>
                <a:r>
                  <a:rPr lang="ru-RU" dirty="0"/>
                  <a:t>: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1. Определить </a:t>
                </a:r>
                <a:r>
                  <a:rPr lang="ru-RU" dirty="0"/>
                  <a:t>𝑚 — минимальное неотрицательное целое такое, что 𝑛𝑏 делит |𝑋| + 𝑚.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2</a:t>
                </a:r>
                <a:r>
                  <a:rPr lang="ru-RU" dirty="0"/>
                  <a:t>. Разбить 𝑋 ‖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dirty="0"/>
                  <a:t>на блоки: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 ‖ . . . 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ru-RU" dirty="0" smtClean="0"/>
                  <a:t>← </a:t>
                </a:r>
                <a:r>
                  <a:rPr lang="ru-RU" dirty="0"/>
                  <a:t>𝑋 ‖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dirty="0"/>
                  <a:t> 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{0, 1}</m:t>
                        </m:r>
                      </m:e>
                      <m:sup>
                        <m:sSub>
                          <m:sSubPr>
                            <m:ctrlPr>
                              <a:rPr lang="ru-RU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sup>
                    </m:sSup>
                  </m:oMath>
                </a14:m>
                <a:r>
                  <a:rPr lang="ru-RU" dirty="0"/>
                  <a:t>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3</a:t>
                </a:r>
                <a:r>
                  <a:rPr lang="ru-RU" dirty="0"/>
                  <a:t>. Сформировать дополнительный блок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dirty="0"/>
                  <a:t> 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{0, 1}</m:t>
                        </m:r>
                      </m:e>
                      <m:sup>
                        <m:sSub>
                          <m:sSub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sup>
                    </m:sSup>
                  </m:oMath>
                </a14:m>
                <a:r>
                  <a:rPr lang="ru-RU" dirty="0"/>
                  <a:t>, представляющий число |𝑋|.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4</a:t>
                </a:r>
                <a:r>
                  <a:rPr lang="ru-RU" dirty="0"/>
                  <a:t>. 𝑌 ←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 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{0, 1}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dirty="0"/>
                  <a:t>— фиксированное начальное </a:t>
                </a:r>
                <a:r>
                  <a:rPr lang="ru-RU" dirty="0" err="1"/>
                  <a:t>хэш</a:t>
                </a:r>
                <a:r>
                  <a:rPr lang="ru-RU" dirty="0"/>
                  <a:t>-значение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:r>
                  <a:rPr lang="ru-RU" dirty="0"/>
                  <a:t>5. Для 𝑡 = 1, 2, . . . , 𝑇 + 1: 𝑌 ← </a:t>
                </a:r>
                <a:r>
                  <a:rPr lang="el-GR" dirty="0"/>
                  <a:t>σ(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l-GR" dirty="0" smtClean="0"/>
                  <a:t>‖ </a:t>
                </a:r>
                <a:r>
                  <a:rPr lang="el-GR" dirty="0"/>
                  <a:t>𝑌 ).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el-GR" dirty="0" smtClean="0"/>
                  <a:t>6</a:t>
                </a:r>
                <a:r>
                  <a:rPr lang="el-GR" dirty="0"/>
                  <a:t>. </a:t>
                </a:r>
                <a:r>
                  <a:rPr lang="ru-RU" dirty="0"/>
                  <a:t>Возвратить 𝑌 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2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626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онструкция </a:t>
            </a:r>
            <a:r>
              <a:rPr lang="ru-RU" dirty="0" err="1"/>
              <a:t>Дамгарда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Обработку дополнительного блока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принято </a:t>
                </a:r>
                <a:r>
                  <a:rPr lang="ru-RU" dirty="0"/>
                  <a:t>называть усилением </a:t>
                </a:r>
                <a:r>
                  <a:rPr lang="ru-RU" dirty="0" err="1"/>
                  <a:t>Меркля</a:t>
                </a:r>
                <a:r>
                  <a:rPr lang="ru-RU" dirty="0"/>
                  <a:t> — </a:t>
                </a:r>
                <a:r>
                  <a:rPr lang="ru-RU" dirty="0" err="1"/>
                  <a:t>Дамгарда</a:t>
                </a:r>
                <a:r>
                  <a:rPr lang="ru-RU" dirty="0"/>
                  <a:t>. Без усиления Виктор легко решает задачу H3, выбирая сообщения 𝑋 и 𝑋′ , после дописывания нулей к </a:t>
                </a:r>
                <a:r>
                  <a:rPr lang="ru-RU" dirty="0" smtClean="0"/>
                  <a:t>которым получаются </a:t>
                </a:r>
                <a:r>
                  <a:rPr lang="ru-RU" dirty="0"/>
                  <a:t>одинаковые слова: 𝑋 ‖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dirty="0"/>
                  <a:t> = 𝑋′ ‖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dirty="0"/>
                  <a:t>′ 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Детали </a:t>
                </a:r>
                <a:r>
                  <a:rPr lang="ru-RU" dirty="0"/>
                  <a:t>алгоритма могут отличаться. Например, в схеме </a:t>
                </a:r>
                <a:r>
                  <a:rPr lang="ru-RU" dirty="0" err="1"/>
                  <a:t>хэширования</a:t>
                </a:r>
                <a:r>
                  <a:rPr lang="ru-RU" dirty="0"/>
                  <a:t>, предложенной И. </a:t>
                </a:r>
                <a:r>
                  <a:rPr lang="ru-RU" dirty="0" err="1"/>
                  <a:t>Дамгардом</a:t>
                </a:r>
                <a:r>
                  <a:rPr lang="ru-RU" dirty="0"/>
                  <a:t>, отличия следующие: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– </a:t>
                </a:r>
                <a:r>
                  <a:rPr lang="ru-RU" dirty="0"/>
                  <a:t>последний блок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dirty="0"/>
                  <a:t>представляет не число |𝑋|, а число 𝑚 дописанных к 𝑋 нулевых символов;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– </a:t>
                </a:r>
                <a:r>
                  <a:rPr lang="ru-RU" dirty="0"/>
                  <a:t>шаговая функция </a:t>
                </a:r>
                <a:r>
                  <a:rPr lang="ru-RU" dirty="0" err="1"/>
                  <a:t>хэширования</a:t>
                </a:r>
                <a:r>
                  <a:rPr lang="ru-RU" dirty="0"/>
                  <a:t> σ действует </a:t>
                </a:r>
                <a:r>
                  <a:rPr lang="ru-RU" dirty="0" smtClean="0"/>
                  <a:t>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{0, 1}</m:t>
                        </m:r>
                      </m:e>
                      <m:sup>
                        <m:sSub>
                          <m:sSub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а не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{0, 1}</m:t>
                        </m:r>
                      </m:e>
                      <m:sup>
                        <m:sSub>
                          <m:sSub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dirty="0" smtClean="0"/>
                  <a:t>;</a:t>
                </a:r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:r>
                  <a:rPr lang="ru-RU" dirty="0"/>
                  <a:t>– итерации </a:t>
                </a:r>
                <a:r>
                  <a:rPr lang="ru-RU" dirty="0" err="1"/>
                  <a:t>хэширования</a:t>
                </a:r>
                <a:r>
                  <a:rPr lang="ru-RU" dirty="0"/>
                  <a:t> на шаге 5 немного меняются: сначала 𝑌 ← (𝑋1 ‖ 0 ‖ 𝑌 ), а затем 𝑌 ← (𝑋𝑡 ‖ 1 ‖ 𝑌 ), 𝑡 = 2, . . . , 𝑇 + 1.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2291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00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хэш-функции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Функция </a:t>
                </a:r>
                <a:r>
                  <a:rPr lang="ru-RU" dirty="0" err="1" smtClean="0"/>
                  <a:t>хэширования</a:t>
                </a:r>
                <a:r>
                  <a:rPr lang="ru-RU" dirty="0" smtClean="0"/>
                  <a:t> (хэш-функция) – это отображение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{0,1}</m:t>
                        </m:r>
                      </m:e>
                      <m:sup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−&gt;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{0,1}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действие которого задаётся общедоступным полиномиальным алгоритмом</a:t>
                </a:r>
                <a:endParaRPr lang="ru-RU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хэш-функций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Контрольные суммы</a:t>
            </a:r>
          </a:p>
          <a:p>
            <a:r>
              <a:rPr lang="ru-RU" dirty="0" smtClean="0"/>
              <a:t>2. Построение ключей</a:t>
            </a:r>
          </a:p>
          <a:p>
            <a:r>
              <a:rPr lang="ru-RU" dirty="0" smtClean="0"/>
              <a:t>3. Аутентификация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Имитозащита</a:t>
            </a:r>
            <a:endParaRPr lang="ru-RU" dirty="0" smtClean="0"/>
          </a:p>
          <a:p>
            <a:r>
              <a:rPr lang="ru-RU" dirty="0" smtClean="0"/>
              <a:t>5. Генерация псевдослучайных чисел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Контрольные суммы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Алиса вычисляет и сохраняет (с мерами защиты от </a:t>
            </a:r>
            <a:r>
              <a:rPr lang="ru-RU" dirty="0" err="1"/>
              <a:t>модифи</a:t>
            </a:r>
            <a:r>
              <a:rPr lang="ru-RU" dirty="0"/>
              <a:t>- </a:t>
            </a:r>
            <a:r>
              <a:rPr lang="ru-RU" dirty="0" err="1"/>
              <a:t>каций</a:t>
            </a:r>
            <a:r>
              <a:rPr lang="ru-RU" dirty="0"/>
              <a:t>) </a:t>
            </a:r>
            <a:r>
              <a:rPr lang="ru-RU" dirty="0" err="1"/>
              <a:t>хэш</a:t>
            </a:r>
            <a:r>
              <a:rPr lang="ru-RU" dirty="0"/>
              <a:t>-значение файла </a:t>
            </a:r>
            <a:r>
              <a:rPr lang="ru-RU" dirty="0" smtClean="0"/>
              <a:t>𝑋 ∈ {0, 1} * . </a:t>
            </a:r>
            <a:r>
              <a:rPr lang="ru-RU" dirty="0"/>
              <a:t>Последующее совпадение сохраненного </a:t>
            </a:r>
            <a:r>
              <a:rPr lang="ru-RU" dirty="0" err="1"/>
              <a:t>хэш</a:t>
            </a:r>
            <a:r>
              <a:rPr lang="ru-RU" dirty="0"/>
              <a:t>- значения с ℎ(𝑋) служит подтверждением того, что файл 𝑋 не был изменен.</a:t>
            </a:r>
          </a:p>
        </p:txBody>
      </p:sp>
    </p:spTree>
    <p:extLst>
      <p:ext uri="{BB962C8B-B14F-4D97-AF65-F5344CB8AC3E}">
        <p14:creationId xmlns:p14="http://schemas.microsoft.com/office/powerpoint/2010/main" val="47419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Построение ключей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По паролю 𝑋 ∈ {0, 1} * Алиса строит секретный ключ θ = ℎ(𝑋). Этот ключ Алиса использует для шифрования или </a:t>
                </a:r>
                <a:r>
                  <a:rPr lang="ru-RU" dirty="0" err="1"/>
                  <a:t>имитозащиты</a:t>
                </a:r>
                <a:r>
                  <a:rPr lang="ru-RU" dirty="0"/>
                  <a:t> своих критических данных (например, контрольных сумм).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Число </a:t>
                </a:r>
                <a:r>
                  <a:rPr lang="ru-RU" dirty="0"/>
                  <a:t>возможных паролей может быть сравнительно небольшим. Поэтому в </a:t>
                </a:r>
                <a:r>
                  <a:rPr lang="ru-RU" dirty="0" smtClean="0"/>
                  <a:t>процедуру </a:t>
                </a:r>
                <a:r>
                  <a:rPr lang="ru-RU" dirty="0"/>
                  <a:t>построения ключей вводятся дополнительные механизмы, направленные на защиту от атаки «грубой силой</a:t>
                </a:r>
                <a:r>
                  <a:rPr lang="ru-RU" dirty="0" smtClean="0"/>
                  <a:t>». </a:t>
                </a:r>
                <a:r>
                  <a:rPr lang="ru-RU" dirty="0"/>
                  <a:t>Во-первых, Алиса </a:t>
                </a:r>
                <a:r>
                  <a:rPr lang="ru-RU" dirty="0" smtClean="0"/>
                  <a:t>применяет </a:t>
                </a:r>
                <a:r>
                  <a:rPr lang="ru-RU" dirty="0"/>
                  <a:t>ℎ не один, а несколько </a:t>
                </a:r>
                <a:r>
                  <a:rPr lang="ru-RU" dirty="0" smtClean="0"/>
                  <a:t>раз</a:t>
                </a:r>
                <a:r>
                  <a:rPr lang="en-US" dirty="0" smtClean="0"/>
                  <a:t>.</a:t>
                </a:r>
                <a:r>
                  <a:rPr lang="ru-RU" dirty="0"/>
                  <a:t> Во-вторых, при построении θ Алиса кроме пароля использует </a:t>
                </a:r>
                <a:r>
                  <a:rPr lang="ru-RU" dirty="0" err="1" smtClean="0"/>
                  <a:t>синхропосылку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07" t="-2561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28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Аутентификация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Алиса регистрируется на сервере Боба и отсылает ему свой па- роль 𝑋 по секретному каналу связи. Перед тем как предоставить Алисе доступ к </a:t>
            </a:r>
            <a:r>
              <a:rPr lang="ru-RU" dirty="0" smtClean="0"/>
              <a:t>ресурсам </a:t>
            </a:r>
            <a:r>
              <a:rPr lang="ru-RU" dirty="0"/>
              <a:t>сервера, Боб проводит ее аутентификацию. Аутентификация основана на проверке знания 𝑋. Боб пересылает Алисе случайное слово 𝑅, Алиса возвращает 𝑌 = ℎ(𝑋 ‖ 𝑅). Аутентификация завершена успешно, если полученное Бобом слово действительно сов- падает с ℎ(𝑋 ‖ 𝑅).</a:t>
            </a:r>
          </a:p>
        </p:txBody>
      </p:sp>
    </p:spTree>
    <p:extLst>
      <p:ext uri="{BB962C8B-B14F-4D97-AF65-F5344CB8AC3E}">
        <p14:creationId xmlns:p14="http://schemas.microsoft.com/office/powerpoint/2010/main" val="71777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Имитозащита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Алиса преобразует функцию ℎ в систему </a:t>
                </a:r>
                <a:r>
                  <a:rPr lang="ru-RU" dirty="0" err="1"/>
                  <a:t>имитозащиты</a:t>
                </a:r>
                <a:r>
                  <a:rPr lang="ru-RU" dirty="0"/>
                  <a:t> 𝐻 =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ru-RU" dirty="0"/>
                  <a:t> : θ ∈ Θ},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ru-R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действует из {0, 1} *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{0, 1}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dirty="0" smtClean="0"/>
                  <a:t>. </a:t>
                </a:r>
                <a:r>
                  <a:rPr lang="ru-RU" dirty="0"/>
                  <a:t>Алиса строит 𝐻 так, что значение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(𝑋) является результатом применения ℎ (возможно многократного) к 𝑋 и θ.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2022" r="-1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69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Генерация псевдослучайных чисел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Алиса комбинирует свой секретный ключ θ с </a:t>
            </a:r>
            <a:r>
              <a:rPr lang="ru-RU" dirty="0" smtClean="0"/>
              <a:t>неповторяющейся </a:t>
            </a:r>
            <a:r>
              <a:rPr lang="ru-RU" dirty="0" err="1"/>
              <a:t>синхропосылкой</a:t>
            </a:r>
            <a:r>
              <a:rPr lang="ru-RU" dirty="0"/>
              <a:t> 𝑆 и вычисляет </a:t>
            </a:r>
            <a:r>
              <a:rPr lang="ru-RU" dirty="0" err="1"/>
              <a:t>хэш</a:t>
            </a:r>
            <a:r>
              <a:rPr lang="ru-RU" dirty="0"/>
              <a:t>-значение 𝑌 = ℎ(θ ‖ 𝑆), которое </a:t>
            </a:r>
            <a:r>
              <a:rPr lang="ru-RU" dirty="0" smtClean="0"/>
              <a:t>интерпретируется </a:t>
            </a:r>
            <a:r>
              <a:rPr lang="ru-RU" dirty="0"/>
              <a:t>как псевдослучайное число. Это число Алиса использует для построения других секретных или личных </a:t>
            </a:r>
            <a:r>
              <a:rPr lang="ru-RU" dirty="0" smtClean="0"/>
              <a:t>ключей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43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Коллизия хэш-функции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Коллизией </a:t>
            </a:r>
            <a:r>
              <a:rPr lang="ru-RU" b="1" dirty="0" smtClean="0"/>
              <a:t>хэш-функции</a:t>
            </a:r>
            <a:r>
              <a:rPr lang="ru-RU" dirty="0"/>
              <a:t> называется два различных входных блока данных </a:t>
            </a:r>
            <a:r>
              <a:rPr lang="en-US" i="1" dirty="0" smtClean="0"/>
              <a:t>x</a:t>
            </a:r>
            <a:r>
              <a:rPr lang="ru-RU" dirty="0"/>
              <a:t> и </a:t>
            </a:r>
            <a:r>
              <a:rPr lang="en-US" i="1" dirty="0" smtClean="0"/>
              <a:t>y</a:t>
            </a:r>
            <a:r>
              <a:rPr lang="ru-RU" dirty="0"/>
              <a:t> таких, что </a:t>
            </a:r>
            <a:r>
              <a:rPr lang="en-US" dirty="0" smtClean="0"/>
              <a:t>H(</a:t>
            </a:r>
            <a:r>
              <a:rPr lang="en-US" i="1" dirty="0" smtClean="0"/>
              <a:t>x</a:t>
            </a:r>
            <a:r>
              <a:rPr lang="en-US" dirty="0" smtClean="0"/>
              <a:t>)=H(</a:t>
            </a:r>
            <a:r>
              <a:rPr lang="en-US" i="1" dirty="0" smtClean="0"/>
              <a:t>y</a:t>
            </a:r>
            <a:r>
              <a:rPr lang="en-US" dirty="0" smtClean="0"/>
              <a:t>).</a:t>
            </a: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445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Тема Office</vt:lpstr>
      <vt:lpstr>Хэш-функция</vt:lpstr>
      <vt:lpstr>Определение хэш-функции</vt:lpstr>
      <vt:lpstr>Применение хэш-функций</vt:lpstr>
      <vt:lpstr>Контрольные суммы </vt:lpstr>
      <vt:lpstr>Построение ключей</vt:lpstr>
      <vt:lpstr>Аутентификация</vt:lpstr>
      <vt:lpstr>Имитозащита</vt:lpstr>
      <vt:lpstr>Генерация псевдослучайных чисел</vt:lpstr>
      <vt:lpstr>Коллизия хэш-функции</vt:lpstr>
      <vt:lpstr>Задачи криптоанализа</vt:lpstr>
      <vt:lpstr>Теорема</vt:lpstr>
      <vt:lpstr>Алгоритм блочно-итерационного хэширования</vt:lpstr>
      <vt:lpstr>Конструкция Дамгарда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Oleg Batura</cp:lastModifiedBy>
  <cp:revision>38</cp:revision>
  <dcterms:created xsi:type="dcterms:W3CDTF">2016-01-11T19:29:26Z</dcterms:created>
  <dcterms:modified xsi:type="dcterms:W3CDTF">2016-01-12T11:09:58Z</dcterms:modified>
</cp:coreProperties>
</file>