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5" r:id="rId7"/>
    <p:sldId id="260" r:id="rId8"/>
    <p:sldId id="261" r:id="rId9"/>
    <p:sldId id="262" r:id="rId10"/>
    <p:sldId id="263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deHome" initials="C" lastIdx="1" clrIdx="0">
    <p:extLst>
      <p:ext uri="{19B8F6BF-5375-455C-9EA6-DF929625EA0E}">
        <p15:presenceInfo xmlns:p15="http://schemas.microsoft.com/office/powerpoint/2012/main" userId="CodeHom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9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985E-B812-463E-8859-7E2858F686F9}" type="datetimeFigureOut">
              <a:rPr lang="ru-RU" smtClean="0"/>
              <a:t>07.01.2016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98ABA-293B-48DE-8D60-0087645098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3412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985E-B812-463E-8859-7E2858F686F9}" type="datetimeFigureOut">
              <a:rPr lang="ru-RU" smtClean="0"/>
              <a:t>07.01.2016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98ABA-293B-48DE-8D60-0087645098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7178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985E-B812-463E-8859-7E2858F686F9}" type="datetimeFigureOut">
              <a:rPr lang="ru-RU" smtClean="0"/>
              <a:t>07.01.2016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98ABA-293B-48DE-8D60-0087645098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9110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985E-B812-463E-8859-7E2858F686F9}" type="datetimeFigureOut">
              <a:rPr lang="ru-RU" smtClean="0"/>
              <a:t>07.01.2016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98ABA-293B-48DE-8D60-0087645098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2536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985E-B812-463E-8859-7E2858F686F9}" type="datetimeFigureOut">
              <a:rPr lang="ru-RU" smtClean="0"/>
              <a:t>07.01.2016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98ABA-293B-48DE-8D60-0087645098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6333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985E-B812-463E-8859-7E2858F686F9}" type="datetimeFigureOut">
              <a:rPr lang="ru-RU" smtClean="0"/>
              <a:t>07.01.2016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98ABA-293B-48DE-8D60-0087645098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5863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985E-B812-463E-8859-7E2858F686F9}" type="datetimeFigureOut">
              <a:rPr lang="ru-RU" smtClean="0"/>
              <a:t>07.01.2016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98ABA-293B-48DE-8D60-0087645098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8728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985E-B812-463E-8859-7E2858F686F9}" type="datetimeFigureOut">
              <a:rPr lang="ru-RU" smtClean="0"/>
              <a:t>07.01.2016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98ABA-293B-48DE-8D60-0087645098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1255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985E-B812-463E-8859-7E2858F686F9}" type="datetimeFigureOut">
              <a:rPr lang="ru-RU" smtClean="0"/>
              <a:t>07.01.2016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98ABA-293B-48DE-8D60-0087645098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3599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985E-B812-463E-8859-7E2858F686F9}" type="datetimeFigureOut">
              <a:rPr lang="ru-RU" smtClean="0"/>
              <a:t>07.01.2016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98ABA-293B-48DE-8D60-0087645098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3642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985E-B812-463E-8859-7E2858F686F9}" type="datetimeFigureOut">
              <a:rPr lang="ru-RU" smtClean="0"/>
              <a:t>07.01.2016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98ABA-293B-48DE-8D60-0087645098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040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1985E-B812-463E-8859-7E2858F686F9}" type="datetimeFigureOut">
              <a:rPr lang="ru-RU" smtClean="0"/>
              <a:t>07.01.2016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98ABA-293B-48DE-8D60-0087645098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2203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33.png"/><Relationship Id="rId7" Type="http://schemas.openxmlformats.org/officeDocument/2006/relationships/image" Target="../media/image35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34.png"/><Relationship Id="rId9" Type="http://schemas.openxmlformats.org/officeDocument/2006/relationships/image" Target="../media/image3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Протокол </a:t>
            </a:r>
            <a:r>
              <a:rPr lang="ru-RU" b="1" dirty="0" err="1"/>
              <a:t>Диффи</a:t>
            </a:r>
            <a:r>
              <a:rPr lang="ru-RU" b="1" dirty="0"/>
              <a:t> — </a:t>
            </a:r>
            <a:r>
              <a:rPr lang="ru-RU" b="1" dirty="0" err="1"/>
              <a:t>Хеллмана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anchor="b"/>
          <a:lstStyle/>
          <a:p>
            <a:pPr algn="r"/>
            <a:r>
              <a:rPr lang="ru-RU" dirty="0" smtClean="0"/>
              <a:t>Подготовил: </a:t>
            </a:r>
            <a:r>
              <a:rPr lang="ru-RU" dirty="0" err="1" smtClean="0"/>
              <a:t>Жембловский</a:t>
            </a:r>
            <a:r>
              <a:rPr lang="ru-RU" dirty="0" smtClean="0"/>
              <a:t> Алексей</a:t>
            </a:r>
          </a:p>
          <a:p>
            <a:pPr algn="r"/>
            <a:r>
              <a:rPr lang="ru-RU" dirty="0" smtClean="0"/>
              <a:t>4 курс 9 группа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577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Пример р</a:t>
            </a:r>
            <a:r>
              <a:rPr lang="ru-RU" b="1" dirty="0" smtClean="0"/>
              <a:t>еализации атаки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sz="1600" dirty="0" smtClean="0"/>
                  <a:t>(система </a:t>
                </a:r>
                <a:r>
                  <a:rPr lang="en-US" sz="1600" i="1" dirty="0"/>
                  <a:t>CAPTCHA</a:t>
                </a:r>
                <a:r>
                  <a:rPr lang="ru-RU" sz="1600" dirty="0"/>
                  <a:t>)</a:t>
                </a:r>
              </a:p>
              <a:p>
                <a:pPr marL="0" indent="0">
                  <a:buNone/>
                </a:pPr>
                <a:r>
                  <a:rPr lang="ru-RU" sz="1600" i="1" dirty="0"/>
                  <a:t>Стороны</a:t>
                </a:r>
                <a:r>
                  <a:rPr lang="ru-RU" sz="1600" dirty="0"/>
                  <a:t>: 𝐴 (</a:t>
                </a:r>
                <a:r>
                  <a:rPr lang="en-US" sz="1600" dirty="0"/>
                  <a:t>C</a:t>
                </a:r>
                <a:r>
                  <a:rPr lang="ru-RU" sz="1600" dirty="0" err="1"/>
                  <a:t>айт</a:t>
                </a:r>
                <a:r>
                  <a:rPr lang="ru-RU" sz="1600" dirty="0"/>
                  <a:t>), 𝐵 (Пользователь), </a:t>
                </a:r>
                <a:r>
                  <a:rPr lang="en-US" sz="1600" dirty="0"/>
                  <a:t>V </a:t>
                </a:r>
                <a:r>
                  <a:rPr lang="ru-RU" sz="1600" dirty="0"/>
                  <a:t>(Сайт злоумышленник).</a:t>
                </a:r>
              </a:p>
              <a:p>
                <a:pPr marL="0" indent="0">
                  <a:buNone/>
                </a:pPr>
                <a:r>
                  <a:rPr lang="ru-RU" sz="1600" i="1" dirty="0"/>
                  <a:t>Шаги</a:t>
                </a:r>
                <a:r>
                  <a:rPr lang="ru-RU" sz="1600" dirty="0"/>
                  <a:t>: </a:t>
                </a:r>
              </a:p>
              <a:p>
                <a:pPr marL="342900" lvl="0" indent="-342900">
                  <a:buFont typeface="+mj-lt"/>
                  <a:buAutoNum type="arabicPeriod"/>
                </a:pPr>
                <a:r>
                  <a:rPr lang="en-US" sz="1600" dirty="0"/>
                  <a:t>A</a:t>
                </a:r>
                <a:r>
                  <a:rPr lang="ru-RU" sz="1600" dirty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160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ru-RU" sz="1600" i="1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ru-RU" sz="1600" dirty="0"/>
                  <a:t> ←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160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ru-RU" sz="1600" i="1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ru-RU" sz="1600" dirty="0"/>
                  <a:t>			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160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ru-RU" sz="1600" i="1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ru-RU" sz="1600" dirty="0"/>
                  <a:t> – изображение текста,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160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ru-RU" sz="1600" i="1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ru-RU" sz="1600" dirty="0"/>
                  <a:t> – ключевой текст)</a:t>
                </a:r>
              </a:p>
              <a:p>
                <a:pPr marL="342900" lvl="0" indent="-342900">
                  <a:buFont typeface="+mj-lt"/>
                  <a:buAutoNum type="arabicPeriod"/>
                </a:pPr>
                <a:r>
                  <a:rPr lang="en-US" sz="1600" dirty="0"/>
                  <a:t>V</a:t>
                </a:r>
                <a:r>
                  <a:rPr lang="ru-RU" sz="1600" dirty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160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ru-RU" sz="1600" dirty="0"/>
                  <a:t> ←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160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ru-RU" sz="1600" i="1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endParaRPr lang="ru-RU" sz="1600" dirty="0"/>
              </a:p>
              <a:p>
                <a:pPr marL="342900" lvl="0" indent="-342900">
                  <a:buFont typeface="+mj-lt"/>
                  <a:buAutoNum type="arabicPeriod"/>
                </a:pPr>
                <a:r>
                  <a:rPr lang="en-US" sz="1600" dirty="0"/>
                  <a:t>V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ru-RU" sz="1600" i="1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box>
                          <m:boxPr>
                            <m:ctrlPr>
                              <a:rPr lang="ru-RU" sz="1600" i="1">
                                <a:latin typeface="Cambria Math" panose="02040503050406030204" pitchFamily="18" charset="0"/>
                              </a:rPr>
                            </m:ctrlPr>
                          </m:boxPr>
                          <m:e>
                            <m:r>
                              <a:rPr lang="ru-RU" sz="1600">
                                <a:latin typeface="Cambria Math" panose="02040503050406030204" pitchFamily="18" charset="0"/>
                              </a:rPr>
                              <m:t>←</m:t>
                            </m:r>
                          </m:e>
                        </m:box>
                      </m:e>
                    </m:box>
                  </m:oMath>
                </a14:m>
                <a:r>
                  <a:rPr lang="en-US" sz="1600" dirty="0"/>
                  <a:t> B: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160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ru-RU" sz="1600" i="1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ru-RU" sz="1600" dirty="0"/>
                  <a:t> ←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160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ru-RU" sz="1600" i="1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endParaRPr lang="ru-RU" sz="1600" dirty="0"/>
              </a:p>
              <a:p>
                <a:pPr marL="342900" lvl="0" indent="-342900">
                  <a:buFont typeface="+mj-lt"/>
                  <a:buAutoNum type="arabicPeriod"/>
                </a:pPr>
                <a:r>
                  <a:rPr lang="en-US" sz="1600" dirty="0"/>
                  <a:t>V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ru-RU" sz="1600" i="1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groupChr>
                          <m:groupChrPr>
                            <m:chr m:val="→"/>
                            <m:pos m:val="top"/>
                            <m:ctrlPr>
                              <a:rPr lang="ru-RU" sz="1600" i="1">
                                <a:latin typeface="Cambria Math" panose="02040503050406030204" pitchFamily="18" charset="0"/>
                              </a:rPr>
                            </m:ctrlPr>
                          </m:groupChrPr>
                          <m:e>
                            <m:r>
                              <m:rPr>
                                <m:brk m:alnAt="1"/>
                              </m:r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groupChr>
                      </m:e>
                    </m:box>
                  </m:oMath>
                </a14:m>
                <a:r>
                  <a:rPr lang="en-US" sz="1600" dirty="0"/>
                  <a:t> A: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160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ru-RU" sz="1600" i="1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endParaRPr lang="ru-RU" sz="1600" dirty="0"/>
              </a:p>
              <a:p>
                <a:pPr marL="0" indent="0">
                  <a:buNone/>
                </a:pPr>
                <a:endParaRPr lang="ru-RU" sz="16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348" t="-98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577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Реализация протокола</a:t>
            </a:r>
            <a:endParaRPr lang="ru-RU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0, 1, …,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𝑚𝑜𝑑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dirty="0" smtClean="0"/>
                  <a:t> – </a:t>
                </a:r>
                <a:r>
                  <a:rPr lang="ru-RU" dirty="0" smtClean="0"/>
                  <a:t>простое поле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dirty="0" smtClean="0"/>
                  <a:t>- мультипликативная группа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&lt;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\</m:t>
                    </m:r>
                    <m:r>
                      <m:rPr>
                        <m:lit/>
                      </m:rPr>
                      <a:rPr lang="ru-RU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,  ∗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 </m:t>
                    </m:r>
                  </m:oMath>
                </a14:m>
                <a:endParaRPr lang="ru-RU" b="0" dirty="0" smtClean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b="0" dirty="0" smtClean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ru-RU" i="1" dirty="0" smtClean="0"/>
                  <a:t>Теорема.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ru-RU" i="1" dirty="0" smtClean="0"/>
                  <a:t> - </a:t>
                </a:r>
                <a:r>
                  <a:rPr lang="ru-RU" dirty="0" smtClean="0"/>
                  <a:t>циклическая группа</a:t>
                </a:r>
                <a:endParaRPr lang="ru-RU" i="1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19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868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Алгоритм построения примитивного элемента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i="1" dirty="0" smtClean="0"/>
                  <a:t>Вход: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dirty="0" smtClean="0"/>
                  <a:t> – </a:t>
                </a:r>
                <a:r>
                  <a:rPr lang="ru-RU" dirty="0" smtClean="0"/>
                  <a:t>простое,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p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−1=</m:t>
                    </m:r>
                    <m:nary>
                      <m:naryPr>
                        <m:chr m:val="∏"/>
                        <m:limLoc m:val="subSup"/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  <m:e>
                        <m:sSubSup>
                          <m:sSubSup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sSub>
                              <m:sSub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𝑙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sup>
                        </m:sSubSup>
                      </m:e>
                    </m:nary>
                  </m:oMath>
                </a14:m>
                <a:endParaRPr lang="ru-RU" i="1" dirty="0" smtClean="0"/>
              </a:p>
              <a:p>
                <a:pPr marL="0" indent="0">
                  <a:buNone/>
                </a:pPr>
                <a:r>
                  <a:rPr lang="ru-RU" i="1" dirty="0" smtClean="0"/>
                  <a:t>Выход:</a:t>
                </a:r>
                <a:r>
                  <a:rPr lang="en-US" i="1" dirty="0" smtClean="0"/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∝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i="1" dirty="0" smtClean="0"/>
                  <a:t> </a:t>
                </a:r>
                <a:r>
                  <a:rPr lang="ru-RU" dirty="0" smtClean="0"/>
                  <a:t>примитивный элемент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endParaRPr lang="ru-RU" i="1" dirty="0" smtClean="0"/>
              </a:p>
              <a:p>
                <a:pPr marL="0" indent="0">
                  <a:buNone/>
                </a:pPr>
                <a:r>
                  <a:rPr lang="ru-RU" i="1" dirty="0" smtClean="0"/>
                  <a:t>Шаги:</a:t>
                </a:r>
              </a:p>
              <a:p>
                <a:pPr marL="971550" lvl="1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∝</m:t>
                    </m:r>
                    <m:groupChr>
                      <m:groupChrPr>
                        <m:chr m:val="←"/>
                        <m:vertJc m:val="bot"/>
                        <m:ctrlP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Arial" panose="020B0604020202020204" pitchFamily="34" charset="0"/>
                            <a:cs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Arial" panose="020B0604020202020204" pitchFamily="34" charset="0"/>
                            <a:cs typeface="Cambria Math" panose="02040503050406030204" pitchFamily="18" charset="0"/>
                          </a:rPr>
                          <m:t>𝑅</m:t>
                        </m:r>
                      </m:e>
                    </m:groupChr>
                  </m:oMath>
                </a14:m>
                <a:r>
                  <a:rPr lang="ru-RU" i="1" dirty="0" smtClean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endParaRPr lang="ru-RU" i="1" dirty="0" smtClean="0"/>
              </a:p>
              <a:p>
                <a:pPr marL="971550" lvl="1" indent="-514350">
                  <a:buFont typeface="+mj-lt"/>
                  <a:buAutoNum type="arabicPeriod"/>
                </a:pPr>
                <a:r>
                  <a:rPr lang="ru-RU" i="1" dirty="0" smtClean="0"/>
                  <a:t>Для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=1, …,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endParaRPr lang="en-US" i="1" dirty="0" smtClean="0"/>
              </a:p>
              <a:p>
                <a:pPr marL="1428750" lvl="2" indent="-514350">
                  <a:buFont typeface="+mj-lt"/>
                  <a:buAutoNum type="arabicPeriod"/>
                </a:pPr>
                <a:r>
                  <a:rPr lang="ru-RU" i="1" dirty="0" smtClean="0"/>
                  <a:t>Если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∝</m:t>
                        </m:r>
                      </m:e>
                      <m:sup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−1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den>
                        </m:f>
                      </m:sup>
                    </m:sSup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𝑚𝑜𝑑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ru-RU" i="1" dirty="0" smtClean="0"/>
                  <a:t> то шаг 1.</a:t>
                </a:r>
              </a:p>
              <a:p>
                <a:pPr marL="971550" lvl="1" indent="-514350">
                  <a:buFont typeface="+mj-lt"/>
                  <a:buAutoNum type="arabicPeriod"/>
                </a:pPr>
                <a:r>
                  <a:rPr lang="ru-RU" i="1" dirty="0" smtClean="0"/>
                  <a:t>Возвращаем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∝</m:t>
                    </m:r>
                  </m:oMath>
                </a14:m>
                <a:endParaRPr lang="ru-RU" i="1" dirty="0" smtClean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7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851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ru-RU" b="1" dirty="0" smtClean="0"/>
                  <a:t>Алгоритм генерации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G</m:t>
                    </m:r>
                    <m:r>
                      <a:rPr lang="ru-RU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⊆</m:t>
                    </m:r>
                    <m:sSubSup>
                      <m:sSubSup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endParaRPr lang="ru-RU" b="1" dirty="0"/>
              </a:p>
            </p:txBody>
          </p:sp>
        </mc:Choice>
        <mc:Fallback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ru-RU" i="1" dirty="0" smtClean="0"/>
                  <a:t>Вход: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dirty="0"/>
                  <a:t> – </a:t>
                </a:r>
                <a:r>
                  <a:rPr lang="ru-RU" dirty="0"/>
                  <a:t>простое,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∝−</m:t>
                    </m:r>
                  </m:oMath>
                </a14:m>
                <a:r>
                  <a:rPr lang="en-US" i="1" dirty="0"/>
                  <a:t> </a:t>
                </a:r>
                <a:r>
                  <a:rPr lang="ru-RU" dirty="0"/>
                  <a:t>примитивный элемент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i="1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𝑞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| (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−1) </m:t>
                    </m:r>
                  </m:oMath>
                </a14:m>
                <a:endParaRPr lang="ru-RU" i="1" dirty="0"/>
              </a:p>
              <a:p>
                <a:pPr marL="0" indent="0">
                  <a:buNone/>
                </a:pPr>
                <a:r>
                  <a:rPr lang="ru-RU" i="1" dirty="0"/>
                  <a:t>Выход</a:t>
                </a:r>
                <a:r>
                  <a:rPr lang="ru-RU" i="1" dirty="0" smtClean="0"/>
                  <a:t>: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𝑜𝑟𝑑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=&lt;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&gt;</m:t>
                    </m:r>
                  </m:oMath>
                </a14:m>
                <a:endParaRPr lang="ru-RU" i="1" dirty="0"/>
              </a:p>
              <a:p>
                <a:pPr marL="0" indent="0">
                  <a:buNone/>
                </a:pPr>
                <a:r>
                  <a:rPr lang="ru-RU" i="1" dirty="0"/>
                  <a:t>Шаги:</a:t>
                </a:r>
              </a:p>
              <a:p>
                <a:pPr marL="971550" lvl="1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𝑔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←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∝</m:t>
                        </m:r>
                      </m:e>
                      <m:sup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den>
                        </m:f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𝑚𝑜𝑑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</m:oMath>
                </a14:m>
                <a:endParaRPr lang="ru-RU" i="1" dirty="0"/>
              </a:p>
              <a:p>
                <a:pPr marL="971550" lvl="1" indent="-514350">
                  <a:buFont typeface="+mj-lt"/>
                  <a:buAutoNum type="arabicPeriod"/>
                </a:pPr>
                <a:r>
                  <a:rPr lang="ru-RU" i="1" dirty="0" smtClean="0"/>
                  <a:t>Возвращаем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𝑔</m:t>
                    </m:r>
                  </m:oMath>
                </a14:m>
                <a:endParaRPr lang="ru-RU" i="1" dirty="0"/>
              </a:p>
              <a:p>
                <a:pPr marL="0" indent="0">
                  <a:buNone/>
                </a:pPr>
                <a:endParaRPr lang="ru-RU" i="1" dirty="0" smtClean="0"/>
              </a:p>
              <a:p>
                <a:pPr marL="0" indent="0">
                  <a:buNone/>
                </a:pPr>
                <a:endParaRPr lang="ru-RU" i="1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217" t="-19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559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Алгоритм генерации группы простого порядка</a:t>
            </a:r>
            <a:endParaRPr lang="ru-RU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i="1" dirty="0" smtClean="0"/>
                  <a:t>Вход: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dirty="0"/>
                  <a:t> – </a:t>
                </a:r>
                <a:r>
                  <a:rPr lang="ru-RU" dirty="0"/>
                  <a:t>простое</a:t>
                </a:r>
                <a:r>
                  <a:rPr lang="ru-RU" dirty="0" smtClean="0"/>
                  <a:t>,</a:t>
                </a:r>
                <a:r>
                  <a:rPr lang="ru-RU" i="1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dirty="0"/>
                  <a:t> – </a:t>
                </a:r>
                <a:r>
                  <a:rPr lang="ru-RU" dirty="0" smtClean="0"/>
                  <a:t>простое</a:t>
                </a:r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| 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−1)</m:t>
                    </m:r>
                  </m:oMath>
                </a14:m>
                <a:r>
                  <a:rPr lang="en-US" dirty="0" smtClean="0"/>
                  <a:t> </a:t>
                </a:r>
                <a:endParaRPr lang="ru-RU" i="1" dirty="0"/>
              </a:p>
              <a:p>
                <a:pPr marL="0" indent="0">
                  <a:buNone/>
                </a:pPr>
                <a:r>
                  <a:rPr lang="ru-RU" i="1" dirty="0"/>
                  <a:t>Выход: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𝑔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𝑜𝑟𝑑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=&lt;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&gt;</m:t>
                    </m:r>
                  </m:oMath>
                </a14:m>
                <a:endParaRPr lang="ru-RU" i="1" dirty="0"/>
              </a:p>
              <a:p>
                <a:pPr marL="0" indent="0">
                  <a:buNone/>
                </a:pPr>
                <a:r>
                  <a:rPr lang="ru-RU" i="1" dirty="0"/>
                  <a:t>Шаги:</a:t>
                </a:r>
              </a:p>
              <a:p>
                <a:pPr marL="971550" lvl="1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∝</m:t>
                    </m:r>
                    <m:groupChr>
                      <m:groupChrPr>
                        <m:chr m:val="←"/>
                        <m:vertJc m:val="bot"/>
                        <m:ctrlP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Arial" panose="020B0604020202020204" pitchFamily="34" charset="0"/>
                            <a:cs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Arial" panose="020B0604020202020204" pitchFamily="34" charset="0"/>
                            <a:cs typeface="Cambria Math" panose="02040503050406030204" pitchFamily="18" charset="0"/>
                          </a:rPr>
                          <m:t>𝑅</m:t>
                        </m:r>
                      </m:e>
                    </m:groupChr>
                  </m:oMath>
                </a14:m>
                <a:r>
                  <a:rPr lang="ru-RU" i="1" dirty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endParaRPr lang="en-US" i="1" dirty="0" smtClean="0"/>
              </a:p>
              <a:p>
                <a:pPr marL="971550" lvl="1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𝑔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←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∝</m:t>
                        </m:r>
                      </m:e>
                      <m:sup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−1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den>
                        </m:f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𝑚𝑜𝑑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</m:oMath>
                </a14:m>
                <a:endParaRPr lang="ru-RU" i="1" dirty="0"/>
              </a:p>
              <a:p>
                <a:pPr marL="971550" lvl="1" indent="-514350">
                  <a:buFont typeface="+mj-lt"/>
                  <a:buAutoNum type="arabicPeriod"/>
                </a:pPr>
                <a:r>
                  <a:rPr lang="ru-RU" i="1" dirty="0" smtClean="0"/>
                  <a:t>Если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𝑔</m:t>
                    </m:r>
                    <m:r>
                      <a:rPr 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ru-RU" i="1" dirty="0" smtClean="0"/>
                  <a:t>, то возвращаемся к шагу 1.</a:t>
                </a:r>
              </a:p>
              <a:p>
                <a:pPr marL="971550" lvl="1" indent="-514350">
                  <a:buFont typeface="+mj-lt"/>
                  <a:buAutoNum type="arabicPeriod"/>
                </a:pPr>
                <a:r>
                  <a:rPr lang="ru-RU" i="1" dirty="0" smtClean="0"/>
                  <a:t>Возвращаем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𝑔</m:t>
                    </m:r>
                  </m:oMath>
                </a14:m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220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4461" y="2657751"/>
            <a:ext cx="10515600" cy="1325563"/>
          </a:xfrm>
        </p:spPr>
        <p:txBody>
          <a:bodyPr/>
          <a:lstStyle/>
          <a:p>
            <a:pPr algn="ctr"/>
            <a:r>
              <a:rPr lang="ru-RU" b="1" dirty="0" smtClean="0"/>
              <a:t>Спасибо за просмотр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32768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Протокол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ru-RU" i="1" dirty="0" smtClean="0"/>
                  <a:t>Функция</a:t>
                </a:r>
                <a:r>
                  <a:rPr lang="ru-RU" dirty="0" smtClean="0"/>
                  <a:t>:</a:t>
                </a:r>
              </a:p>
              <a:p>
                <a:pPr marL="0" indent="0">
                  <a:buNone/>
                </a:pPr>
                <a:r>
                  <a:rPr lang="ru-RU" dirty="0" smtClean="0"/>
                  <a:t>Формирование общего секретного ключа </a:t>
                </a:r>
                <a:r>
                  <a:rPr lang="ru-RU" dirty="0"/>
                  <a:t>при аутентифицируемом </a:t>
                </a:r>
                <a:r>
                  <a:rPr lang="ru-RU" dirty="0" smtClean="0"/>
                  <a:t>канале</a:t>
                </a:r>
              </a:p>
              <a:p>
                <a:pPr marL="0" indent="0">
                  <a:buNone/>
                </a:pPr>
                <a:endParaRPr lang="ru-RU" dirty="0" smtClean="0"/>
              </a:p>
              <a:p>
                <a:pPr marL="0" indent="0">
                  <a:buNone/>
                </a:pPr>
                <a:r>
                  <a:rPr lang="ru-RU" i="1" dirty="0" smtClean="0"/>
                  <a:t>Параметры</a:t>
                </a:r>
                <a:r>
                  <a:rPr lang="ru-RU" dirty="0" smtClean="0"/>
                  <a:t>:</a:t>
                </a:r>
                <a:endParaRPr lang="ru-RU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/>
                  <a:t> - </a:t>
                </a:r>
                <a:r>
                  <a:rPr lang="ru-RU" dirty="0"/>
                  <a:t>ц</a:t>
                </a:r>
                <a:r>
                  <a:rPr lang="ru-RU" dirty="0" smtClean="0"/>
                  <a:t>иклическая группа</a:t>
                </a:r>
                <a:endParaRPr lang="en-US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US" dirty="0" smtClean="0"/>
                  <a:t> – </a:t>
                </a:r>
                <a:r>
                  <a:rPr lang="ru-RU" dirty="0" smtClean="0"/>
                  <a:t>образующий группы</a:t>
                </a:r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 &lt;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𝑔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</m:oMath>
                </a14:m>
                <a:endParaRPr lang="ru-RU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dirty="0" smtClean="0"/>
                  <a:t> – </a:t>
                </a:r>
                <a:r>
                  <a:rPr lang="ru-RU" dirty="0" smtClean="0"/>
                  <a:t>порядок группы</a:t>
                </a:r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dirty="0" smtClean="0"/>
                  <a:t> :</a:t>
                </a:r>
              </a:p>
              <a:p>
                <a:pPr marL="0" indent="0">
                  <a:buNone/>
                </a:pPr>
                <a:r>
                  <a:rPr lang="ru-RU" dirty="0" smtClean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 </m:t>
                    </m:r>
                    <m:d>
                      <m:dPr>
                        <m:begChr m:val="{"/>
                        <m:endChr m:val="}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 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 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…, 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dirty="0" smtClean="0"/>
                  <a:t>,</a:t>
                </a:r>
                <a:endParaRPr lang="en-US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US" dirty="0" smtClean="0"/>
                  <a:t>, …</a:t>
                </a:r>
                <a:endParaRPr lang="ru-RU" dirty="0" smtClean="0"/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801" b="-22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0192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Протокол</a:t>
            </a:r>
            <a:endParaRPr lang="ru-RU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1600" i="1" dirty="0" smtClean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</a:rPr>
                  <a:t>Стороны</a:t>
                </a:r>
                <a:r>
                  <a:rPr lang="ru-RU" sz="16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</a:rPr>
                  <a:t>: </a:t>
                </a:r>
                <a:r>
                  <a:rPr lang="ru-RU" sz="1600" dirty="0">
                    <a:solidFill>
                      <a:srgbClr val="000000"/>
                    </a:solidFill>
                    <a:effectLst/>
                    <a:latin typeface="Cambria Math" panose="02040503050406030204" pitchFamily="18" charset="0"/>
                    <a:ea typeface="Arial" panose="020B0604020202020204" pitchFamily="34" charset="0"/>
                    <a:cs typeface="Cambria Math" panose="02040503050406030204" pitchFamily="18" charset="0"/>
                  </a:rPr>
                  <a:t>𝐴</a:t>
                </a:r>
                <a:r>
                  <a:rPr lang="ru-RU" sz="16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</a:rPr>
                  <a:t> (Алиса), </a:t>
                </a:r>
                <a:r>
                  <a:rPr lang="ru-RU" sz="1600" dirty="0">
                    <a:solidFill>
                      <a:srgbClr val="000000"/>
                    </a:solidFill>
                    <a:effectLst/>
                    <a:latin typeface="Cambria Math" panose="02040503050406030204" pitchFamily="18" charset="0"/>
                    <a:ea typeface="Arial" panose="020B0604020202020204" pitchFamily="34" charset="0"/>
                    <a:cs typeface="Cambria Math" panose="02040503050406030204" pitchFamily="18" charset="0"/>
                  </a:rPr>
                  <a:t>𝐵</a:t>
                </a:r>
                <a:r>
                  <a:rPr lang="ru-RU" sz="16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</a:rPr>
                  <a:t> (Боб</a:t>
                </a:r>
                <a:r>
                  <a:rPr lang="ru-RU" sz="1600" dirty="0" smtClean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</a:rPr>
                  <a:t>)</a:t>
                </a:r>
                <a:r>
                  <a:rPr lang="ru-RU" sz="1600" dirty="0" smtClean="0">
                    <a:solidFill>
                      <a:srgbClr val="000000"/>
                    </a:solidFill>
                    <a:latin typeface="Arial" panose="020B0604020202020204" pitchFamily="34" charset="0"/>
                    <a:ea typeface="Arial" panose="020B0604020202020204" pitchFamily="34" charset="0"/>
                  </a:rPr>
                  <a:t>, </a:t>
                </a:r>
                <a:r>
                  <a:rPr lang="en-US" sz="1600" dirty="0" smtClean="0"/>
                  <a:t>V</a:t>
                </a:r>
                <a:r>
                  <a:rPr lang="ru-RU" sz="1600" dirty="0" smtClean="0"/>
                  <a:t> </a:t>
                </a:r>
                <a:r>
                  <a:rPr lang="ru-RU" sz="1600" dirty="0"/>
                  <a:t>– злоумышленник </a:t>
                </a:r>
                <a:r>
                  <a:rPr lang="ru-RU" sz="1600" dirty="0" smtClean="0"/>
                  <a:t>Виктор</a:t>
                </a:r>
                <a:endParaRPr lang="en-US" sz="1600" dirty="0" smtClean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1600" dirty="0" smtClean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</a:rPr>
                  <a:t> </a:t>
                </a:r>
                <a:r>
                  <a:rPr lang="ru-RU" sz="1600" i="1" dirty="0" smtClean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</a:rPr>
                  <a:t>Шаги</a:t>
                </a:r>
                <a:r>
                  <a:rPr lang="ru-RU" sz="16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</a:rPr>
                  <a:t>:</a:t>
                </a:r>
              </a:p>
              <a:p>
                <a:pPr marL="342900" lvl="0" indent="-342900">
                  <a:lnSpc>
                    <a:spcPct val="115000"/>
                  </a:lnSpc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ru-RU" sz="1600" dirty="0">
                    <a:solidFill>
                      <a:srgbClr val="000000"/>
                    </a:solidFill>
                    <a:effectLst/>
                    <a:latin typeface="Cambria Math" panose="02040503050406030204" pitchFamily="18" charset="0"/>
                    <a:ea typeface="Arial" panose="020B0604020202020204" pitchFamily="34" charset="0"/>
                    <a:cs typeface="Cambria Math" panose="02040503050406030204" pitchFamily="18" charset="0"/>
                  </a:rPr>
                  <a:t>𝐴</a:t>
                </a:r>
                <a:r>
                  <a:rPr lang="ru-RU" sz="16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Arial" panose="020B0604020202020204" pitchFamily="34" charset="0"/>
                      </a:rPr>
                      <m:t>𝑎</m:t>
                    </m:r>
                  </m:oMath>
                </a14:m>
                <a:r>
                  <a:rPr lang="ru-RU" sz="1600" dirty="0">
                    <a:solidFill>
                      <a:srgbClr val="000000"/>
                    </a:solidFill>
                    <a:effectLst/>
                    <a:latin typeface="Cambria Math" panose="02040503050406030204" pitchFamily="18" charset="0"/>
                    <a:ea typeface="Arial" panose="020B0604020202020204" pitchFamily="34" charset="0"/>
                    <a:cs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ru-RU" sz="16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Arial" panose="020B0604020202020204" pitchFamily="34" charset="0"/>
                            <a:cs typeface="Cambria Math" panose="02040503050406030204" pitchFamily="18" charset="0"/>
                          </a:rPr>
                        </m:ctrlPr>
                      </m:boxPr>
                      <m:e>
                        <m:groupChr>
                          <m:groupChrPr>
                            <m:chr m:val="←"/>
                            <m:vertJc m:val="bot"/>
                            <m:ctrlPr>
                              <a:rPr lang="ru-RU" sz="16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Arial" panose="020B0604020202020204" pitchFamily="34" charset="0"/>
                                <a:cs typeface="Cambria Math" panose="02040503050406030204" pitchFamily="18" charset="0"/>
                              </a:rPr>
                            </m:ctrlPr>
                          </m:groupChrPr>
                          <m:e>
                            <m:r>
                              <a:rPr lang="ru-RU" sz="16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Arial" panose="020B0604020202020204" pitchFamily="34" charset="0"/>
                                <a:cs typeface="Cambria Math" panose="02040503050406030204" pitchFamily="18" charset="0"/>
                              </a:rPr>
                              <m:t>𝑅</m:t>
                            </m:r>
                          </m:e>
                        </m:groupChr>
                      </m:e>
                    </m:box>
                  </m:oMath>
                </a14:m>
                <a:r>
                  <a:rPr lang="ru-RU" sz="16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ru-RU" sz="16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Arial" panose="020B0604020202020204" pitchFamily="34" charset="0"/>
                          </a:rPr>
                        </m:ctrlPr>
                      </m:dPr>
                      <m:e>
                        <m:r>
                          <a:rPr lang="ru-RU" sz="16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Arial" panose="020B0604020202020204" pitchFamily="34" charset="0"/>
                          </a:rPr>
                          <m:t>1, 2, . . . , </m:t>
                        </m:r>
                        <m:r>
                          <a:rPr lang="ru-RU" sz="16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Arial" panose="020B0604020202020204" pitchFamily="34" charset="0"/>
                            <a:cs typeface="Cambria Math" panose="02040503050406030204" pitchFamily="18" charset="0"/>
                          </a:rPr>
                          <m:t>𝑞</m:t>
                        </m:r>
                        <m:r>
                          <a:rPr lang="ru-RU" sz="16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Arial" panose="020B0604020202020204" pitchFamily="34" charset="0"/>
                          </a:rPr>
                          <m:t> − 1</m:t>
                        </m:r>
                      </m:e>
                    </m:d>
                  </m:oMath>
                </a14:m>
                <a:r>
                  <a:rPr lang="ru-RU" sz="16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160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r>
                          <a:rPr lang="en-US" sz="1600" b="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𝑎</m:t>
                        </m:r>
                      </m:sup>
                    </m:sSup>
                    <m:r>
                      <a:rPr lang="en-US" sz="1600" b="0" i="1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sz="16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</a:rPr>
                  <a:t>	(</a:t>
                </a:r>
                <a14:m>
                  <m:oMath xmlns:m="http://schemas.openxmlformats.org/officeDocument/2006/math">
                    <m:r>
                      <a:rPr lang="en-US" sz="1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Arial" panose="020B0604020202020204" pitchFamily="34" charset="0"/>
                      </a:rPr>
                      <m:t>𝑎</m:t>
                    </m:r>
                  </m:oMath>
                </a14:m>
                <a:r>
                  <a:rPr lang="ru-RU" sz="16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</a:rPr>
                  <a:t>- секретный ключ </a:t>
                </a:r>
                <a:r>
                  <a:rPr lang="ru-RU" sz="1600" dirty="0">
                    <a:solidFill>
                      <a:srgbClr val="000000"/>
                    </a:solidFill>
                    <a:effectLst/>
                    <a:latin typeface="Cambria Math" panose="02040503050406030204" pitchFamily="18" charset="0"/>
                    <a:ea typeface="Arial" panose="020B0604020202020204" pitchFamily="34" charset="0"/>
                    <a:cs typeface="Cambria Math" panose="02040503050406030204" pitchFamily="18" charset="0"/>
                  </a:rPr>
                  <a:t>𝐴</a:t>
                </a:r>
                <a:r>
                  <a:rPr lang="ru-RU" sz="1600" dirty="0" smtClean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</a:rPr>
                  <a:t>,</a:t>
                </a:r>
                <a:r>
                  <a:rPr lang="en-US" sz="1600" dirty="0" smtClean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r>
                          <a:rPr lang="en-US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sup>
                    </m:sSup>
                    <m:r>
                      <a:rPr lang="ru-RU" sz="16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ru-RU" sz="16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</a:rPr>
                  <a:t> открытый ключ </a:t>
                </a:r>
                <a:r>
                  <a:rPr lang="ru-RU" sz="1600" dirty="0">
                    <a:solidFill>
                      <a:srgbClr val="000000"/>
                    </a:solidFill>
                    <a:effectLst/>
                    <a:latin typeface="Cambria Math" panose="02040503050406030204" pitchFamily="18" charset="0"/>
                    <a:ea typeface="Arial" panose="020B0604020202020204" pitchFamily="34" charset="0"/>
                    <a:cs typeface="Cambria Math" panose="02040503050406030204" pitchFamily="18" charset="0"/>
                  </a:rPr>
                  <a:t>𝐴</a:t>
                </a:r>
                <a:r>
                  <a:rPr lang="ru-RU" sz="1600" dirty="0" smtClean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</a:rPr>
                  <a:t>)</a:t>
                </a:r>
                <a:endParaRPr lang="ru-RU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ru-RU" sz="1600" dirty="0">
                    <a:solidFill>
                      <a:srgbClr val="000000"/>
                    </a:solidFill>
                    <a:effectLst/>
                    <a:latin typeface="Cambria Math" panose="02040503050406030204" pitchFamily="18" charset="0"/>
                    <a:ea typeface="Arial" panose="020B0604020202020204" pitchFamily="34" charset="0"/>
                    <a:cs typeface="Cambria Math" panose="02040503050406030204" pitchFamily="18" charset="0"/>
                  </a:rPr>
                  <a:t>𝐵</a:t>
                </a:r>
                <a:r>
                  <a:rPr lang="ru-RU" sz="16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r>
                      <a:rPr lang="en-US" sz="1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Arial" panose="020B0604020202020204" pitchFamily="34" charset="0"/>
                      </a:rPr>
                      <m:t> </m:t>
                    </m:r>
                    <m:groupChr>
                      <m:groupChrPr>
                        <m:chr m:val="←"/>
                        <m:vertJc m:val="bot"/>
                        <m:ctrlPr>
                          <a:rPr lang="ru-RU" sz="16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Arial" panose="020B0604020202020204" pitchFamily="34" charset="0"/>
                            <a:cs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a:rPr lang="ru-RU" sz="16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Arial" panose="020B0604020202020204" pitchFamily="34" charset="0"/>
                            <a:cs typeface="Cambria Math" panose="02040503050406030204" pitchFamily="18" charset="0"/>
                          </a:rPr>
                          <m:t>𝑅</m:t>
                        </m:r>
                      </m:e>
                    </m:groupChr>
                  </m:oMath>
                </a14:m>
                <a:r>
                  <a:rPr lang="ru-RU" sz="16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ru-RU" sz="16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Arial" panose="020B0604020202020204" pitchFamily="34" charset="0"/>
                          </a:rPr>
                        </m:ctrlPr>
                      </m:dPr>
                      <m:e>
                        <m:r>
                          <a:rPr lang="ru-RU" sz="16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Arial" panose="020B0604020202020204" pitchFamily="34" charset="0"/>
                          </a:rPr>
                          <m:t>1, 2, . . . , </m:t>
                        </m:r>
                        <m:r>
                          <a:rPr lang="ru-RU" sz="16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Arial" panose="020B0604020202020204" pitchFamily="34" charset="0"/>
                            <a:cs typeface="Cambria Math" panose="02040503050406030204" pitchFamily="18" charset="0"/>
                          </a:rPr>
                          <m:t>𝑞</m:t>
                        </m:r>
                        <m:r>
                          <a:rPr lang="ru-RU" sz="16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Arial" panose="020B0604020202020204" pitchFamily="34" charset="0"/>
                          </a:rPr>
                          <m:t> − 1</m:t>
                        </m:r>
                      </m:e>
                    </m:d>
                  </m:oMath>
                </a14:m>
                <a:r>
                  <a:rPr lang="ru-RU" sz="1600" dirty="0" smtClean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</a:rPr>
                  <a:t>,</a:t>
                </a:r>
                <a:r>
                  <a:rPr lang="en-US" sz="1600" dirty="0" smtClean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r>
                          <a:rPr lang="en-US" sz="16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sup>
                    </m:sSup>
                  </m:oMath>
                </a14:m>
                <a:r>
                  <a:rPr lang="ru-RU" sz="16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</a:rPr>
                  <a:t>	(</a:t>
                </a:r>
                <a14:m>
                  <m:oMath xmlns:m="http://schemas.openxmlformats.org/officeDocument/2006/math">
                    <m:r>
                      <a:rPr lang="en-US" sz="1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1600" dirty="0" smtClean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</a:rPr>
                  <a:t> </a:t>
                </a:r>
                <a:r>
                  <a:rPr lang="ru-RU" sz="16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</a:rPr>
                  <a:t>- секретный ключ </a:t>
                </a:r>
                <a:r>
                  <a:rPr lang="ru-RU" sz="1600" dirty="0">
                    <a:solidFill>
                      <a:srgbClr val="000000"/>
                    </a:solidFill>
                    <a:effectLst/>
                    <a:latin typeface="Cambria Math" panose="02040503050406030204" pitchFamily="18" charset="0"/>
                    <a:ea typeface="Arial" panose="020B0604020202020204" pitchFamily="34" charset="0"/>
                    <a:cs typeface="Cambria Math" panose="02040503050406030204" pitchFamily="18" charset="0"/>
                  </a:rPr>
                  <a:t>𝐵</a:t>
                </a:r>
                <a:r>
                  <a:rPr lang="ru-RU" sz="16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</a:rPr>
                  <a:t>,</a:t>
                </a:r>
                <a14:m>
                  <m:oMath xmlns:m="http://schemas.openxmlformats.org/officeDocument/2006/math">
                    <m:r>
                      <a:rPr lang="en-US" sz="1600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  </m:t>
                    </m:r>
                    <m:sSup>
                      <m:sSupPr>
                        <m:ctrlPr>
                          <a:rPr lang="ru-RU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r>
                          <a:rPr lang="en-US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sup>
                    </m:sSup>
                    <m:r>
                      <a:rPr lang="ru-RU" sz="16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ru-RU" sz="16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</a:rPr>
                  <a:t> открытый ключ </a:t>
                </a:r>
                <a:r>
                  <a:rPr lang="ru-RU" sz="1600" dirty="0">
                    <a:solidFill>
                      <a:srgbClr val="000000"/>
                    </a:solidFill>
                    <a:effectLst/>
                    <a:latin typeface="Cambria Math" panose="02040503050406030204" pitchFamily="18" charset="0"/>
                    <a:ea typeface="Arial" panose="020B0604020202020204" pitchFamily="34" charset="0"/>
                    <a:cs typeface="Cambria Math" panose="02040503050406030204" pitchFamily="18" charset="0"/>
                  </a:rPr>
                  <a:t>𝐵</a:t>
                </a:r>
                <a:r>
                  <a:rPr lang="ru-RU" sz="16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</a:rPr>
                  <a:t>)</a:t>
                </a:r>
              </a:p>
              <a:p>
                <a:pPr marL="342900" lvl="0" indent="-342900">
                  <a:lnSpc>
                    <a:spcPct val="115000"/>
                  </a:lnSpc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ru-RU" sz="1600" dirty="0">
                    <a:solidFill>
                      <a:srgbClr val="000000"/>
                    </a:solidFill>
                    <a:effectLst/>
                    <a:latin typeface="Cambria Math" panose="02040503050406030204" pitchFamily="18" charset="0"/>
                    <a:ea typeface="Arial" panose="020B0604020202020204" pitchFamily="34" charset="0"/>
                    <a:cs typeface="Cambria Math" panose="02040503050406030204" pitchFamily="18" charset="0"/>
                  </a:rPr>
                  <a:t>𝐴 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ru-RU" sz="16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Arial" panose="020B0604020202020204" pitchFamily="34" charset="0"/>
                            <a:cs typeface="Cambria Math" panose="02040503050406030204" pitchFamily="18" charset="0"/>
                          </a:rPr>
                        </m:ctrlPr>
                      </m:boxPr>
                      <m:e>
                        <m:groupChr>
                          <m:groupChrPr>
                            <m:chr m:val="→"/>
                            <m:vertJc m:val="bot"/>
                            <m:ctrlPr>
                              <a:rPr lang="ru-RU" sz="16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Arial" panose="020B0604020202020204" pitchFamily="34" charset="0"/>
                                <a:cs typeface="Cambria Math" panose="02040503050406030204" pitchFamily="18" charset="0"/>
                              </a:rPr>
                            </m:ctrlPr>
                          </m:groupChrPr>
                          <m:e>
                            <m:r>
                              <a:rPr lang="ru-RU" sz="16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Arial" panose="020B0604020202020204" pitchFamily="34" charset="0"/>
                                <a:cs typeface="Cambria Math" panose="02040503050406030204" pitchFamily="18" charset="0"/>
                              </a:rPr>
                              <m:t>АКС</m:t>
                            </m:r>
                          </m:e>
                        </m:groupChr>
                      </m:e>
                    </m:box>
                  </m:oMath>
                </a14:m>
                <a:r>
                  <a:rPr lang="ru-RU" sz="1600" dirty="0">
                    <a:solidFill>
                      <a:srgbClr val="000000"/>
                    </a:solidFill>
                    <a:effectLst/>
                    <a:latin typeface="Cambria Math" panose="02040503050406030204" pitchFamily="18" charset="0"/>
                    <a:ea typeface="Arial" panose="020B0604020202020204" pitchFamily="34" charset="0"/>
                    <a:cs typeface="Cambria Math" panose="02040503050406030204" pitchFamily="18" charset="0"/>
                  </a:rPr>
                  <a:t> 𝐵</a:t>
                </a:r>
                <a:r>
                  <a:rPr lang="ru-RU" sz="16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</a:rPr>
                  <a:t>: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r>
                          <a:rPr lang="en-US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sup>
                    </m:sSup>
                  </m:oMath>
                </a14:m>
                <a:r>
                  <a:rPr lang="ru-RU" sz="1600" dirty="0" smtClean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</a:rPr>
                  <a:t>.</a:t>
                </a:r>
                <a:endParaRPr lang="ru-RU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290" t="-14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Скругленный прямоугольник 3"/>
              <p:cNvSpPr/>
              <p:nvPr/>
            </p:nvSpPr>
            <p:spPr>
              <a:xfrm>
                <a:off x="1184856" y="4675031"/>
                <a:ext cx="1326524" cy="1455313"/>
              </a:xfrm>
              <a:prstGeom prst="round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Arial" panose="020B0604020202020204" pitchFamily="34" charset="0"/>
                        </a:rPr>
                        <m:t>𝑎</m:t>
                      </m:r>
                    </m:oMath>
                  </m:oMathPara>
                </a14:m>
                <a:endParaRPr lang="ru-RU" dirty="0" smtClean="0">
                  <a:solidFill>
                    <a:srgbClr val="000000"/>
                  </a:solidFill>
                  <a:effectLst/>
                  <a:ea typeface="Arial" panose="020B0604020202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sup>
                      </m:sSup>
                    </m:oMath>
                  </m:oMathPara>
                </a14:m>
                <a:endParaRPr lang="en-US" dirty="0" smtClean="0"/>
              </a:p>
            </p:txBody>
          </p:sp>
        </mc:Choice>
        <mc:Fallback>
          <p:sp>
            <p:nvSpPr>
              <p:cNvPr id="4" name="Скругленный 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4856" y="4675031"/>
                <a:ext cx="1326524" cy="1455313"/>
              </a:xfrm>
              <a:prstGeom prst="round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Скругленный прямоугольник 6"/>
              <p:cNvSpPr/>
              <p:nvPr/>
            </p:nvSpPr>
            <p:spPr>
              <a:xfrm>
                <a:off x="4782355" y="4675030"/>
                <a:ext cx="1326524" cy="1455313"/>
              </a:xfrm>
              <a:prstGeom prst="round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ru-RU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</m:sSup>
                    </m:oMath>
                  </m:oMathPara>
                </a14:m>
                <a:endParaRPr lang="ru-RU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7" name="Скругленный 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2355" y="4675030"/>
                <a:ext cx="1326524" cy="1455313"/>
              </a:xfrm>
              <a:prstGeom prst="round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Стрелка вправо 7"/>
              <p:cNvSpPr/>
              <p:nvPr/>
            </p:nvSpPr>
            <p:spPr>
              <a:xfrm>
                <a:off x="2693830" y="5138669"/>
                <a:ext cx="1906074" cy="528034"/>
              </a:xfrm>
              <a:prstGeom prst="rightArrow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8" name="Стрелка вправо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3830" y="5138669"/>
                <a:ext cx="1906074" cy="528034"/>
              </a:xfrm>
              <a:prstGeom prst="rightArrow">
                <a:avLst/>
              </a:prstGeom>
              <a:blipFill rotWithShape="0"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781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Протокол</a:t>
            </a:r>
            <a:endParaRPr lang="ru-RU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514350" lvl="0" indent="-514350">
                  <a:lnSpc>
                    <a:spcPct val="115000"/>
                  </a:lnSpc>
                  <a:spcAft>
                    <a:spcPts val="0"/>
                  </a:spcAft>
                  <a:buFont typeface="+mj-lt"/>
                  <a:buAutoNum type="arabicPeriod" startAt="4"/>
                </a:pPr>
                <a:r>
                  <a:rPr lang="ru-RU" sz="1600" dirty="0" smtClean="0">
                    <a:solidFill>
                      <a:srgbClr val="000000"/>
                    </a:solidFill>
                    <a:effectLst/>
                    <a:latin typeface="Cambria Math" panose="02040503050406030204" pitchFamily="18" charset="0"/>
                    <a:ea typeface="Arial" panose="020B0604020202020204" pitchFamily="34" charset="0"/>
                    <a:cs typeface="Cambria Math" panose="02040503050406030204" pitchFamily="18" charset="0"/>
                  </a:rPr>
                  <a:t>𝐴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ru-RU" sz="16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Arial" panose="020B0604020202020204" pitchFamily="34" charset="0"/>
                            <a:cs typeface="Cambria Math" panose="02040503050406030204" pitchFamily="18" charset="0"/>
                          </a:rPr>
                        </m:ctrlPr>
                      </m:boxPr>
                      <m:e>
                        <m:groupChr>
                          <m:groupChrPr>
                            <m:chr m:val="←"/>
                            <m:vertJc m:val="bot"/>
                            <m:ctrlPr>
                              <a:rPr lang="ru-RU" sz="16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Arial" panose="020B0604020202020204" pitchFamily="34" charset="0"/>
                                <a:cs typeface="Cambria Math" panose="02040503050406030204" pitchFamily="18" charset="0"/>
                              </a:rPr>
                            </m:ctrlPr>
                          </m:groupChrPr>
                          <m:e>
                            <m:r>
                              <a:rPr lang="ru-RU" sz="16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Arial" panose="020B0604020202020204" pitchFamily="34" charset="0"/>
                                <a:cs typeface="Cambria Math" panose="02040503050406030204" pitchFamily="18" charset="0"/>
                              </a:rPr>
                              <m:t>АКС</m:t>
                            </m:r>
                          </m:e>
                        </m:groupChr>
                      </m:e>
                    </m:box>
                  </m:oMath>
                </a14:m>
                <a:r>
                  <a:rPr lang="ru-RU" sz="1600" dirty="0">
                    <a:solidFill>
                      <a:srgbClr val="000000"/>
                    </a:solidFill>
                    <a:effectLst/>
                    <a:latin typeface="Cambria Math" panose="02040503050406030204" pitchFamily="18" charset="0"/>
                    <a:ea typeface="Arial" panose="020B0604020202020204" pitchFamily="34" charset="0"/>
                    <a:cs typeface="Cambria Math" panose="02040503050406030204" pitchFamily="18" charset="0"/>
                  </a:rPr>
                  <a:t> 𝐵</a:t>
                </a:r>
                <a:r>
                  <a:rPr lang="ru-RU" sz="16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</a:rPr>
                  <a:t>: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r>
                          <a:rPr lang="en-US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sup>
                    </m:sSup>
                  </m:oMath>
                </a14:m>
                <a:r>
                  <a:rPr lang="ru-RU" sz="16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</a:rPr>
                  <a:t>.</a:t>
                </a:r>
              </a:p>
              <a:p>
                <a:pPr marL="514350" lvl="0" indent="-514350">
                  <a:lnSpc>
                    <a:spcPct val="115000"/>
                  </a:lnSpc>
                  <a:spcAft>
                    <a:spcPts val="0"/>
                  </a:spcAft>
                  <a:buFont typeface="+mj-lt"/>
                  <a:buAutoNum type="arabicPeriod" startAt="4"/>
                </a:pPr>
                <a:r>
                  <a:rPr lang="ru-RU" sz="1600" dirty="0">
                    <a:solidFill>
                      <a:srgbClr val="000000"/>
                    </a:solidFill>
                    <a:effectLst/>
                    <a:latin typeface="Cambria Math" panose="02040503050406030204" pitchFamily="18" charset="0"/>
                    <a:ea typeface="Arial" panose="020B0604020202020204" pitchFamily="34" charset="0"/>
                    <a:cs typeface="Cambria Math" panose="02040503050406030204" pitchFamily="18" charset="0"/>
                  </a:rPr>
                  <a:t>𝐴</a:t>
                </a:r>
                <a:r>
                  <a:rPr lang="ru-RU" sz="16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</a:rPr>
                  <a:t>: </a:t>
                </a:r>
                <a:r>
                  <a:rPr lang="ru-RU" sz="1600" dirty="0">
                    <a:solidFill>
                      <a:srgbClr val="000000"/>
                    </a:solidFill>
                    <a:effectLst/>
                    <a:latin typeface="Cambria Math" panose="02040503050406030204" pitchFamily="18" charset="0"/>
                    <a:ea typeface="Arial" panose="020B0604020202020204" pitchFamily="34" charset="0"/>
                    <a:cs typeface="Cambria Math" panose="02040503050406030204" pitchFamily="18" charset="0"/>
                  </a:rPr>
                  <a:t>𝐾</a:t>
                </a:r>
                <a:r>
                  <a:rPr lang="ru-RU" sz="16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</a:rPr>
                  <a:t> ←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16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sz="16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ru-RU" sz="16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6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sup>
                                <m:r>
                                  <a:rPr lang="en-US" sz="16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sz="16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sup>
                    </m:sSup>
                  </m:oMath>
                </a14:m>
                <a:r>
                  <a:rPr lang="ru-RU" sz="1600" dirty="0" smtClean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</a:rPr>
                  <a:t>.</a:t>
                </a:r>
                <a:endParaRPr lang="ru-RU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endParaRPr>
              </a:p>
              <a:p>
                <a:pPr marL="514350" lvl="0" indent="-514350">
                  <a:lnSpc>
                    <a:spcPct val="115000"/>
                  </a:lnSpc>
                  <a:spcAft>
                    <a:spcPts val="0"/>
                  </a:spcAft>
                  <a:buFont typeface="+mj-lt"/>
                  <a:buAutoNum type="arabicPeriod" startAt="4"/>
                </a:pPr>
                <a:r>
                  <a:rPr lang="ru-RU" sz="1600" dirty="0">
                    <a:solidFill>
                      <a:srgbClr val="000000"/>
                    </a:solidFill>
                    <a:effectLst/>
                    <a:latin typeface="Cambria Math" panose="02040503050406030204" pitchFamily="18" charset="0"/>
                    <a:ea typeface="Arial" panose="020B0604020202020204" pitchFamily="34" charset="0"/>
                    <a:cs typeface="Cambria Math" panose="02040503050406030204" pitchFamily="18" charset="0"/>
                  </a:rPr>
                  <a:t>𝐵</a:t>
                </a:r>
                <a:r>
                  <a:rPr lang="ru-RU" sz="16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</a:rPr>
                  <a:t>: </a:t>
                </a:r>
                <a:r>
                  <a:rPr lang="ru-RU" sz="1600" dirty="0">
                    <a:solidFill>
                      <a:srgbClr val="000000"/>
                    </a:solidFill>
                    <a:effectLst/>
                    <a:latin typeface="Cambria Math" panose="02040503050406030204" pitchFamily="18" charset="0"/>
                    <a:ea typeface="Arial" panose="020B0604020202020204" pitchFamily="34" charset="0"/>
                    <a:cs typeface="Cambria Math" panose="02040503050406030204" pitchFamily="18" charset="0"/>
                  </a:rPr>
                  <a:t>𝐾</a:t>
                </a:r>
                <a:r>
                  <a:rPr lang="ru-RU" sz="16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</a:rPr>
                  <a:t> ←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sz="16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ru-RU" sz="16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6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sup>
                                <m:r>
                                  <a:rPr lang="en-US" sz="1600" b="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sz="16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sup>
                    </m:sSup>
                  </m:oMath>
                </a14:m>
                <a:r>
                  <a:rPr lang="ru-RU" sz="16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</a:rPr>
                  <a:t>.</a:t>
                </a: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endParaRPr lang="en-US" sz="1600" dirty="0" smtClean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1600" dirty="0" smtClean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</a:rPr>
                  <a:t> </a:t>
                </a:r>
                <a:r>
                  <a:rPr lang="ru-RU" sz="1600" i="1" dirty="0" smtClean="0">
                    <a:solidFill>
                      <a:srgbClr val="000000"/>
                    </a:solidFill>
                    <a:latin typeface="Arial" panose="020B0604020202020204" pitchFamily="34" charset="0"/>
                    <a:ea typeface="Arial" panose="020B0604020202020204" pitchFamily="34" charset="0"/>
                  </a:rPr>
                  <a:t>Корректность</a:t>
                </a:r>
                <a:r>
                  <a:rPr lang="ru-RU" sz="1600" dirty="0" smtClean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</a:rPr>
                  <a:t>: </a:t>
                </a:r>
                <a:r>
                  <a:rPr lang="ru-RU" sz="1600" dirty="0">
                    <a:solidFill>
                      <a:srgbClr val="000000"/>
                    </a:solidFill>
                    <a:effectLst/>
                    <a:latin typeface="Cambria Math" panose="02040503050406030204" pitchFamily="18" charset="0"/>
                    <a:ea typeface="Arial" panose="020B0604020202020204" pitchFamily="34" charset="0"/>
                    <a:cs typeface="Cambria Math" panose="02040503050406030204" pitchFamily="18" charset="0"/>
                  </a:rPr>
                  <a:t>𝐾</a:t>
                </a:r>
                <a:r>
                  <a:rPr lang="ru-RU" sz="16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</a:rPr>
                  <a:t> </a:t>
                </a:r>
                <a:r>
                  <a:rPr lang="ru-RU" sz="1600" dirty="0" smtClean="0">
                    <a:solidFill>
                      <a:srgbClr val="000000"/>
                    </a:solidFill>
                    <a:effectLst/>
                    <a:latin typeface="Cambria Math" panose="02040503050406030204" pitchFamily="18" charset="0"/>
                    <a:ea typeface="Arial" panose="020B0604020202020204" pitchFamily="34" charset="0"/>
                  </a:rPr>
                  <a:t>=</a:t>
                </a:r>
                <a:r>
                  <a:rPr lang="ru-RU" sz="16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sz="16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ru-RU" sz="16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6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sup>
                                <m:r>
                                  <a:rPr lang="en-US" sz="16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sup>
                    </m:sSup>
                  </m:oMath>
                </a14:m>
                <a:r>
                  <a:rPr lang="ru-RU" sz="1600" dirty="0" smtClean="0">
                    <a:solidFill>
                      <a:srgbClr val="000000"/>
                    </a:solidFill>
                    <a:effectLst/>
                    <a:latin typeface="Cambria Math" panose="02040503050406030204" pitchFamily="18" charset="0"/>
                    <a:ea typeface="Arial" panose="020B0604020202020204" pitchFamily="34" charset="0"/>
                  </a:rPr>
                  <a:t>=</a:t>
                </a:r>
                <a:r>
                  <a:rPr lang="ru-RU" sz="1600" dirty="0" smtClean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sz="16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ru-RU" sz="16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6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sup>
                                <m:r>
                                  <a:rPr lang="en-US" sz="16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sup>
                    </m:sSup>
                  </m:oMath>
                </a14:m>
                <a:r>
                  <a:rPr lang="ru-RU" sz="1600" dirty="0" smtClean="0">
                    <a:solidFill>
                      <a:srgbClr val="000000"/>
                    </a:solidFill>
                    <a:effectLst/>
                    <a:latin typeface="Cambria Math" panose="02040503050406030204" pitchFamily="18" charset="0"/>
                    <a:ea typeface="Arial" panose="020B0604020202020204" pitchFamily="34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r>
                          <a:rPr lang="en-US" sz="16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sup>
                    </m:sSup>
                  </m:oMath>
                </a14:m>
                <a:r>
                  <a:rPr lang="ru-RU" sz="1600" dirty="0" smtClean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</a:rPr>
                  <a:t>.</a:t>
                </a:r>
                <a:endParaRPr lang="ru-RU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endParaRPr>
              </a:p>
              <a:p>
                <a:pPr marL="0" indent="0">
                  <a:lnSpc>
                    <a:spcPct val="115000"/>
                  </a:lnSpc>
                  <a:spcAft>
                    <a:spcPts val="0"/>
                  </a:spcAft>
                  <a:buNone/>
                </a:pPr>
                <a:endParaRPr lang="ru-RU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endParaRPr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2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Скругленный прямоугольник 3"/>
              <p:cNvSpPr/>
              <p:nvPr/>
            </p:nvSpPr>
            <p:spPr>
              <a:xfrm>
                <a:off x="1184856" y="4675031"/>
                <a:ext cx="1326524" cy="1455313"/>
              </a:xfrm>
              <a:prstGeom prst="round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Arial" panose="020B0604020202020204" pitchFamily="34" charset="0"/>
                        </a:rPr>
                        <m:t>𝑎</m:t>
                      </m:r>
                    </m:oMath>
                  </m:oMathPara>
                </a14:m>
                <a:endParaRPr lang="ru-RU" dirty="0" smtClean="0">
                  <a:solidFill>
                    <a:srgbClr val="000000"/>
                  </a:solidFill>
                  <a:effectLst/>
                  <a:ea typeface="Arial" panose="020B0604020202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sup>
                      </m:sSup>
                    </m:oMath>
                  </m:oMathPara>
                </a14:m>
                <a:endParaRPr lang="en-US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</m:sSup>
                    </m:oMath>
                  </m:oMathPara>
                </a14:m>
                <a:endParaRPr lang="en-US" dirty="0" smtClean="0"/>
              </a:p>
              <a:p>
                <a:pPr algn="ctr"/>
                <a:r>
                  <a:rPr lang="ru-RU" dirty="0" smtClean="0">
                    <a:solidFill>
                      <a:srgbClr val="000000"/>
                    </a:solidFill>
                    <a:effectLst/>
                    <a:latin typeface="Cambria Math" panose="02040503050406030204" pitchFamily="18" charset="0"/>
                    <a:ea typeface="Arial" panose="020B0604020202020204" pitchFamily="34" charset="0"/>
                    <a:cs typeface="Cambria Math" panose="02040503050406030204" pitchFamily="18" charset="0"/>
                  </a:rPr>
                  <a:t>𝐾</a:t>
                </a:r>
                <a:endParaRPr lang="en-US" dirty="0" smtClean="0"/>
              </a:p>
            </p:txBody>
          </p:sp>
        </mc:Choice>
        <mc:Fallback>
          <p:sp>
            <p:nvSpPr>
              <p:cNvPr id="4" name="Скругленный 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4856" y="4675031"/>
                <a:ext cx="1326524" cy="1455313"/>
              </a:xfrm>
              <a:prstGeom prst="round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Скругленный прямоугольник 4"/>
              <p:cNvSpPr/>
              <p:nvPr/>
            </p:nvSpPr>
            <p:spPr>
              <a:xfrm>
                <a:off x="4782355" y="4675030"/>
                <a:ext cx="1326524" cy="1455313"/>
              </a:xfrm>
              <a:prstGeom prst="round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Arial" panose="020B0604020202020204" pitchFamily="34" charset="0"/>
                        </a:rPr>
                        <m:t>𝑏</m:t>
                      </m:r>
                    </m:oMath>
                  </m:oMathPara>
                </a14:m>
                <a:endParaRPr lang="ru-RU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</m:sSup>
                    </m:oMath>
                  </m:oMathPara>
                </a14:m>
                <a:endParaRPr lang="ru-RU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sup>
                      </m:sSup>
                    </m:oMath>
                  </m:oMathPara>
                </a14:m>
                <a:endParaRPr lang="en-US" dirty="0" smtClean="0"/>
              </a:p>
              <a:p>
                <a:pPr algn="ctr"/>
                <a:r>
                  <a:rPr lang="ru-RU" dirty="0" smtClean="0">
                    <a:solidFill>
                      <a:srgbClr val="000000"/>
                    </a:solidFill>
                    <a:effectLst/>
                    <a:latin typeface="Cambria Math" panose="02040503050406030204" pitchFamily="18" charset="0"/>
                    <a:ea typeface="Arial" panose="020B0604020202020204" pitchFamily="34" charset="0"/>
                    <a:cs typeface="Cambria Math" panose="02040503050406030204" pitchFamily="18" charset="0"/>
                  </a:rPr>
                  <a:t>𝐾</a:t>
                </a:r>
                <a:endParaRPr lang="ru-RU" dirty="0"/>
              </a:p>
            </p:txBody>
          </p:sp>
        </mc:Choice>
        <mc:Fallback>
          <p:sp>
            <p:nvSpPr>
              <p:cNvPr id="5" name="Скругленный 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2355" y="4675030"/>
                <a:ext cx="1326524" cy="1455313"/>
              </a:xfrm>
              <a:prstGeom prst="round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Стрелка вправо 5"/>
              <p:cNvSpPr/>
              <p:nvPr/>
            </p:nvSpPr>
            <p:spPr>
              <a:xfrm>
                <a:off x="2693830" y="4874652"/>
                <a:ext cx="1906074" cy="528034"/>
              </a:xfrm>
              <a:prstGeom prst="rightArrow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6" name="Стрелка вправо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3830" y="4874652"/>
                <a:ext cx="1906074" cy="528034"/>
              </a:xfrm>
              <a:prstGeom prst="rightArrow">
                <a:avLst/>
              </a:prstGeom>
              <a:blipFill rotWithShape="0"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Стрелка вниз 8"/>
              <p:cNvSpPr/>
              <p:nvPr/>
            </p:nvSpPr>
            <p:spPr>
              <a:xfrm rot="5400000">
                <a:off x="3360311" y="4836788"/>
                <a:ext cx="573110" cy="1906073"/>
              </a:xfrm>
              <a:prstGeom prst="downArrow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9" name="Стрелка вниз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400000">
                <a:off x="3360311" y="4836788"/>
                <a:ext cx="573110" cy="1906073"/>
              </a:xfrm>
              <a:prstGeom prst="downArrow">
                <a:avLst/>
              </a:prstGeom>
              <a:blipFill rotWithShape="0"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99379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Противник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ru-RU" dirty="0" smtClean="0"/>
                  <a:t>Знает:</a:t>
                </a:r>
              </a:p>
              <a:p>
                <a:pPr>
                  <a:buFont typeface="Courier New" panose="02070309020205020404" pitchFamily="49" charset="0"/>
                  <a:buChar char="o"/>
                </a:pPr>
                <a:r>
                  <a:rPr lang="ru-RU" dirty="0" smtClean="0"/>
                  <a:t>Описание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endParaRPr lang="en-US" dirty="0" smtClean="0"/>
              </a:p>
              <a:p>
                <a:pPr>
                  <a:buFont typeface="Courier New" panose="02070309020205020404" pitchFamily="49" charset="0"/>
                  <a:buChar char="o"/>
                </a:pPr>
                <a:r>
                  <a:rPr lang="ru-RU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sup>
                    </m:sSup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,  </m:t>
                    </m:r>
                    <m:sSup>
                      <m:sSupPr>
                        <m:ctrlP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ru-RU" dirty="0" smtClean="0"/>
                  <a:t>Должен узнать:</a:t>
                </a:r>
              </a:p>
              <a:p>
                <a:pPr>
                  <a:buFont typeface="Courier New" panose="02070309020205020404" pitchFamily="49" charset="0"/>
                  <a:buChar char="o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𝑔</m:t>
                        </m:r>
                        <m:r>
                          <m:rPr>
                            <m:nor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nor/>
                          </m:rPr>
                          <a:rPr lang="en-US" dirty="0"/>
                          <m:t> 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sup>
                    </m:sSup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, </m:t>
                    </m:r>
                    <m:sSup>
                      <m:sSupPr>
                        <m:ctrlP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sup>
                    </m:sSup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sup>
                    </m:sSup>
                  </m:oMath>
                </a14:m>
                <a:r>
                  <a:rPr lang="en-US" dirty="0" smtClean="0"/>
                  <a:t>  - </a:t>
                </a:r>
                <a:r>
                  <a:rPr lang="ru-RU" dirty="0" smtClean="0"/>
                  <a:t>вычислительная задача </a:t>
                </a:r>
                <a:r>
                  <a:rPr lang="ru-RU" dirty="0" err="1" smtClean="0"/>
                  <a:t>Диффи-Хеллмана</a:t>
                </a:r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31589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Сложность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Объект 6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4240696"/>
                <a:ext cx="10515600" cy="206733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dirty="0" smtClean="0"/>
                  <a:t>* - При </a:t>
                </a:r>
                <a:r>
                  <a:rPr lang="ru-RU" dirty="0" err="1" smtClean="0"/>
                  <a:t>криптографическиправильном</a:t>
                </a:r>
                <a:r>
                  <a:rPr lang="ru-RU" dirty="0" smtClean="0"/>
                  <a:t> выборе</a:t>
                </a:r>
                <a14:m>
                  <m:oMath xmlns:m="http://schemas.openxmlformats.org/officeDocument/2006/math">
                    <m:r>
                      <a:rPr lang="ru-RU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endParaRPr lang="ru-RU" dirty="0" smtClean="0"/>
              </a:p>
              <a:p>
                <a:endParaRPr lang="ru-RU" dirty="0"/>
              </a:p>
            </p:txBody>
          </p:sp>
        </mc:Choice>
        <mc:Fallback>
          <p:sp>
            <p:nvSpPr>
              <p:cNvPr id="7" name="Объект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4240696"/>
                <a:ext cx="10515600" cy="2067339"/>
              </a:xfrm>
              <a:blipFill rotWithShape="0">
                <a:blip r:embed="rId2"/>
                <a:stretch>
                  <a:fillRect l="-1217" t="-50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8" name="Объект 4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149333245"/>
                  </p:ext>
                </p:extLst>
              </p:nvPr>
            </p:nvGraphicFramePr>
            <p:xfrm>
              <a:off x="838200" y="1874731"/>
              <a:ext cx="10515600" cy="1937512"/>
            </p:xfrm>
            <a:graphic>
              <a:graphicData uri="http://schemas.openxmlformats.org/drawingml/2006/table">
                <a:tbl>
                  <a:tblPr firstRow="1" bandRow="1">
                    <a:tableStyleId>{7DF18680-E054-41AD-8BC1-D1AEF772440D}</a:tableStyleId>
                  </a:tblPr>
                  <a:tblGrid>
                    <a:gridCol w="3505200"/>
                    <a:gridCol w="3505200"/>
                    <a:gridCol w="3505200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dirty="0" smtClean="0"/>
                            <a:t>Участники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dirty="0" smtClean="0"/>
                            <a:t>задача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dirty="0" smtClean="0"/>
                            <a:t>Сложность*</a:t>
                          </a:r>
                          <a:endParaRPr lang="ru-RU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A,</a:t>
                          </a:r>
                          <a:r>
                            <a:rPr lang="en-US" baseline="0" dirty="0" smtClean="0"/>
                            <a:t> B</a:t>
                          </a:r>
                          <a:endParaRPr lang="ru-RU" baseline="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ru-RU" sz="200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𝑔</m:t>
                                    </m:r>
                                  </m:e>
                                  <m:sup>
                                    <m:r>
                                      <a:rPr lang="en-US" sz="20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sup>
                                </m:sSup>
                                <m:r>
                                  <a:rPr lang="en-US" sz="2000" b="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sSup>
                                  <m:sSupPr>
                                    <m:ctrlPr>
                                      <a:rPr lang="ru-RU" sz="180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𝑔</m:t>
                                    </m:r>
                                  </m:e>
                                  <m:sup>
                                    <m:r>
                                      <a:rPr lang="en-US" sz="18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i="0" smtClean="0"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en-US" dirty="0" smtClean="0"/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b="0" dirty="0" smtClean="0"/>
                        </a:p>
                        <a:p>
                          <a:pPr algn="ctr"/>
                          <a:r>
                            <a:rPr lang="ru-RU" dirty="0" smtClean="0"/>
                            <a:t>Полиномиальное</a:t>
                          </a:r>
                          <a:r>
                            <a:rPr lang="ru-RU" baseline="0" dirty="0" smtClean="0"/>
                            <a:t> время</a:t>
                          </a:r>
                          <a:endParaRPr lang="ru-RU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V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dirty="0" smtClean="0"/>
                            <a:t>вычислительная задача</a:t>
                          </a:r>
                          <a:endParaRPr lang="en-US" dirty="0" smtClean="0"/>
                        </a:p>
                        <a:p>
                          <a:pPr algn="ctr"/>
                          <a:r>
                            <a:rPr lang="ru-RU" dirty="0" smtClean="0"/>
                            <a:t> </a:t>
                          </a:r>
                          <a:r>
                            <a:rPr lang="ru-RU" dirty="0" err="1" smtClean="0"/>
                            <a:t>Диффи-Хеллмана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ru-RU" sz="180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en-US" sz="18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𝑜</m:t>
                                    </m:r>
                                    <m:r>
                                      <a:rPr lang="en-US" sz="18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func>
                                      <m:funcPr>
                                        <m:ctrlPr>
                                          <a:rPr lang="en-US" sz="1800" b="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 sz="1800" b="0" i="0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log</m:t>
                                        </m:r>
                                      </m:fName>
                                      <m:e>
                                        <m:r>
                                          <a:rPr lang="en-US" sz="1800" b="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𝑔</m:t>
                                        </m:r>
                                      </m:e>
                                    </m:func>
                                    <m:r>
                                      <a:rPr lang="en-US" sz="18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 smtClean="0"/>
                        </a:p>
                        <a:p>
                          <a:pPr algn="ctr"/>
                          <a:r>
                            <a:rPr lang="ru-RU" dirty="0" err="1" smtClean="0"/>
                            <a:t>Субэкспоненциальное</a:t>
                          </a:r>
                          <a:r>
                            <a:rPr lang="ru-RU" baseline="0" dirty="0" smtClean="0"/>
                            <a:t> время</a:t>
                          </a:r>
                          <a:endParaRPr lang="ru-RU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8" name="Объект 4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149333245"/>
                  </p:ext>
                </p:extLst>
              </p:nvPr>
            </p:nvGraphicFramePr>
            <p:xfrm>
              <a:off x="838200" y="1874731"/>
              <a:ext cx="10515600" cy="1937512"/>
            </p:xfrm>
            <a:graphic>
              <a:graphicData uri="http://schemas.openxmlformats.org/drawingml/2006/table">
                <a:tbl>
                  <a:tblPr firstRow="1" bandRow="1">
                    <a:tableStyleId>{7DF18680-E054-41AD-8BC1-D1AEF772440D}</a:tableStyleId>
                  </a:tblPr>
                  <a:tblGrid>
                    <a:gridCol w="3505200"/>
                    <a:gridCol w="3505200"/>
                    <a:gridCol w="3505200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dirty="0" smtClean="0"/>
                            <a:t>Участники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dirty="0" smtClean="0"/>
                            <a:t>задача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dirty="0" smtClean="0"/>
                            <a:t>Сложность*</a:t>
                          </a:r>
                          <a:endParaRPr lang="ru-RU" dirty="0"/>
                        </a:p>
                      </a:txBody>
                      <a:tcPr/>
                    </a:tc>
                  </a:tr>
                  <a:tr h="91440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A,</a:t>
                          </a:r>
                          <a:r>
                            <a:rPr lang="en-US" baseline="0" dirty="0" smtClean="0"/>
                            <a:t> B</a:t>
                          </a:r>
                          <a:endParaRPr lang="ru-RU" baseline="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0000" t="-43709" r="-100521" b="-807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00348" t="-43709" r="-696" b="-80795"/>
                          </a:stretch>
                        </a:blipFill>
                      </a:tcPr>
                    </a:tc>
                  </a:tr>
                  <a:tr h="652272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V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dirty="0" smtClean="0"/>
                            <a:t>вычислительная задача</a:t>
                          </a:r>
                          <a:endParaRPr lang="en-US" dirty="0" smtClean="0"/>
                        </a:p>
                        <a:p>
                          <a:pPr algn="ctr"/>
                          <a:r>
                            <a:rPr lang="ru-RU" dirty="0" smtClean="0"/>
                            <a:t> </a:t>
                          </a:r>
                          <a:r>
                            <a:rPr lang="ru-RU" dirty="0" err="1" smtClean="0"/>
                            <a:t>Диффи-Хеллмана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00348" t="-202804" r="-696" b="-14019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74386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Масштабируемость</a:t>
            </a:r>
            <a:endParaRPr lang="ru-RU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86421"/>
                <a:ext cx="10386391" cy="4926414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ru-RU" dirty="0" smtClean="0"/>
                  <a:t>При трёх участниках:</a:t>
                </a:r>
              </a:p>
              <a:p>
                <a:pPr marL="0" indent="0">
                  <a:buNone/>
                </a:pPr>
                <a:endParaRPr lang="ru-RU" dirty="0" smtClean="0"/>
              </a:p>
              <a:p>
                <a:pPr marL="0" indent="0">
                  <a:buNone/>
                </a:pPr>
                <a:endParaRPr lang="ru-RU" dirty="0" smtClean="0"/>
              </a:p>
              <a:p>
                <a:pPr marL="0" indent="0">
                  <a:buNone/>
                </a:pPr>
                <a:endParaRPr lang="ru-RU" dirty="0"/>
              </a:p>
              <a:p>
                <a:pPr marL="0" indent="0">
                  <a:buNone/>
                </a:pPr>
                <a:endParaRPr lang="ru-RU" dirty="0" smtClean="0"/>
              </a:p>
              <a:p>
                <a:pPr marL="0" indent="0">
                  <a:buNone/>
                </a:pPr>
                <a:endParaRPr lang="ru-RU" dirty="0"/>
              </a:p>
              <a:p>
                <a:pPr marL="0" indent="0">
                  <a:buNone/>
                </a:pPr>
                <a:endParaRPr lang="ru-RU" dirty="0" smtClean="0"/>
              </a:p>
              <a:p>
                <a:pPr marL="0" indent="0">
                  <a:buNone/>
                </a:pPr>
                <a:endParaRPr lang="ru-RU" dirty="0"/>
              </a:p>
              <a:p>
                <a:pPr marL="0" indent="0">
                  <a:buNone/>
                </a:pPr>
                <a:endParaRPr lang="ru-RU" dirty="0" smtClean="0"/>
              </a:p>
              <a:p>
                <a:pPr marL="0" indent="0">
                  <a:buNone/>
                </a:pPr>
                <a:r>
                  <a:rPr lang="ru-RU" dirty="0" smtClean="0"/>
                  <a:t>К</a:t>
                </a:r>
                <a:r>
                  <a:rPr lang="en-US" dirty="0" smtClean="0"/>
                  <a:t> </a:t>
                </a:r>
                <a:r>
                  <a:rPr lang="ru-RU" dirty="0" smtClean="0"/>
                  <a:t>=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sup>
                    </m:sSup>
                  </m:oMath>
                </a14:m>
                <a:endParaRPr lang="ru-RU" dirty="0" smtClean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86421"/>
                <a:ext cx="10386391" cy="4926414"/>
              </a:xfrm>
              <a:blipFill rotWithShape="0">
                <a:blip r:embed="rId2"/>
                <a:stretch>
                  <a:fillRect l="-1233" t="-28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Скругленный прямоугольник 3"/>
              <p:cNvSpPr/>
              <p:nvPr/>
            </p:nvSpPr>
            <p:spPr>
              <a:xfrm>
                <a:off x="2515636" y="4483110"/>
                <a:ext cx="1326524" cy="1455313"/>
              </a:xfrm>
              <a:prstGeom prst="round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sup>
                      </m:sSup>
                    </m:oMath>
                  </m:oMathPara>
                </a14:m>
                <a:endParaRPr lang="en-US" dirty="0" smtClean="0">
                  <a:solidFill>
                    <a:srgbClr val="000000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sup>
                      </m:sSup>
                    </m:oMath>
                  </m:oMathPara>
                </a14:m>
                <a:endParaRPr lang="en-US" dirty="0" smtClean="0">
                  <a:solidFill>
                    <a:srgbClr val="000000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ru-RU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</m:e>
                                <m:sup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sup>
                      </m:sSup>
                    </m:oMath>
                  </m:oMathPara>
                </a14:m>
                <a:endParaRPr lang="en-US" dirty="0" smtClean="0"/>
              </a:p>
            </p:txBody>
          </p:sp>
        </mc:Choice>
        <mc:Fallback>
          <p:sp>
            <p:nvSpPr>
              <p:cNvPr id="4" name="Скругленный 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636" y="4483110"/>
                <a:ext cx="1326524" cy="1455313"/>
              </a:xfrm>
              <a:prstGeom prst="round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Скругленный прямоугольник 4"/>
              <p:cNvSpPr/>
              <p:nvPr/>
            </p:nvSpPr>
            <p:spPr>
              <a:xfrm>
                <a:off x="5614644" y="1855470"/>
                <a:ext cx="1326524" cy="1455313"/>
              </a:xfrm>
              <a:prstGeom prst="round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</m:sSup>
                    </m:oMath>
                  </m:oMathPara>
                </a14:m>
                <a:endParaRPr lang="en-US" dirty="0" smtClean="0">
                  <a:solidFill>
                    <a:srgbClr val="000000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sup>
                      </m:sSup>
                    </m:oMath>
                  </m:oMathPara>
                </a14:m>
                <a:endParaRPr lang="en-US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ru-RU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5" name="Скругленный 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4644" y="1855470"/>
                <a:ext cx="1326524" cy="1455313"/>
              </a:xfrm>
              <a:prstGeom prst="round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Стрелка вправо 5"/>
              <p:cNvSpPr/>
              <p:nvPr/>
            </p:nvSpPr>
            <p:spPr>
              <a:xfrm rot="19317144">
                <a:off x="2889123" y="3288871"/>
                <a:ext cx="1906074" cy="528034"/>
              </a:xfrm>
              <a:prstGeom prst="rightArrow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6" name="Стрелка вправо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317144">
                <a:off x="2889123" y="3288871"/>
                <a:ext cx="1906074" cy="528034"/>
              </a:xfrm>
              <a:prstGeom prst="rightArrow">
                <a:avLst/>
              </a:prstGeom>
              <a:blipFill rotWithShape="0"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Стрелка вниз 6"/>
              <p:cNvSpPr/>
              <p:nvPr/>
            </p:nvSpPr>
            <p:spPr>
              <a:xfrm rot="5400000">
                <a:off x="5883897" y="3856665"/>
                <a:ext cx="573110" cy="2242266"/>
              </a:xfrm>
              <a:prstGeom prst="downArrow">
                <a:avLst/>
              </a:prstGeom>
              <a:solidFill>
                <a:schemeClr val="accent4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ru-RU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</m:e>
                                <m:sup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7" name="Стрелка вниз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400000">
                <a:off x="5883897" y="3856665"/>
                <a:ext cx="573110" cy="2242266"/>
              </a:xfrm>
              <a:prstGeom prst="downArrow">
                <a:avLst/>
              </a:prstGeom>
              <a:blipFill rotWithShape="0"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Скругленный прямоугольник 7"/>
              <p:cNvSpPr/>
              <p:nvPr/>
            </p:nvSpPr>
            <p:spPr>
              <a:xfrm>
                <a:off x="8879748" y="4483109"/>
                <a:ext cx="1326524" cy="1455313"/>
              </a:xfrm>
              <a:prstGeom prst="round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sup>
                      </m:sSup>
                    </m:oMath>
                  </m:oMathPara>
                </a14:m>
                <a:endParaRPr lang="en-US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</m:sSup>
                    </m:oMath>
                  </m:oMathPara>
                </a14:m>
                <a:endParaRPr lang="en-US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ru-RU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8" name="Скругленный 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79748" y="4483109"/>
                <a:ext cx="1326524" cy="1455313"/>
              </a:xfrm>
              <a:prstGeom prst="roundRect">
                <a:avLst/>
              </a:prstGeom>
              <a:blipFill rotWithShape="0"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Стрелка вправо 8"/>
              <p:cNvSpPr/>
              <p:nvPr/>
            </p:nvSpPr>
            <p:spPr>
              <a:xfrm rot="1680356">
                <a:off x="7624564" y="3174196"/>
                <a:ext cx="1906074" cy="528034"/>
              </a:xfrm>
              <a:prstGeom prst="rightArrow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9" name="Стрелка вправо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80356">
                <a:off x="7624564" y="3174196"/>
                <a:ext cx="1906074" cy="528034"/>
              </a:xfrm>
              <a:prstGeom prst="rightArrow">
                <a:avLst/>
              </a:prstGeom>
              <a:blipFill rotWithShape="0">
                <a:blip r:embed="rId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Стрелка вправо 9"/>
              <p:cNvSpPr/>
              <p:nvPr/>
            </p:nvSpPr>
            <p:spPr>
              <a:xfrm rot="19317144">
                <a:off x="3748373" y="3531087"/>
                <a:ext cx="1906074" cy="528034"/>
              </a:xfrm>
              <a:prstGeom prst="rightArrow">
                <a:avLst/>
              </a:prstGeom>
              <a:solidFill>
                <a:schemeClr val="accent4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ru-RU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0" name="Стрелка вправо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317144">
                <a:off x="3748373" y="3531087"/>
                <a:ext cx="1906074" cy="528034"/>
              </a:xfrm>
              <a:prstGeom prst="rightArrow">
                <a:avLst/>
              </a:prstGeom>
              <a:blipFill rotWithShape="0">
                <a:blip r:embed="rId9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Стрелка вправо 10"/>
              <p:cNvSpPr/>
              <p:nvPr/>
            </p:nvSpPr>
            <p:spPr>
              <a:xfrm rot="1680356">
                <a:off x="7020271" y="3683434"/>
                <a:ext cx="1906074" cy="528034"/>
              </a:xfrm>
              <a:prstGeom prst="rightArrow">
                <a:avLst/>
              </a:prstGeom>
              <a:solidFill>
                <a:schemeClr val="accent4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ru-RU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1" name="Стрелка вправо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80356">
                <a:off x="7020271" y="3683434"/>
                <a:ext cx="1906074" cy="528034"/>
              </a:xfrm>
              <a:prstGeom prst="rightArrow">
                <a:avLst/>
              </a:prstGeom>
              <a:blipFill rotWithShape="0">
                <a:blip r:embed="rId10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Стрелка вниз 11"/>
              <p:cNvSpPr/>
              <p:nvPr/>
            </p:nvSpPr>
            <p:spPr>
              <a:xfrm rot="5400000">
                <a:off x="5883897" y="4530628"/>
                <a:ext cx="573110" cy="2242266"/>
              </a:xfrm>
              <a:prstGeom prst="downArrow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2" name="Стрелка вниз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400000">
                <a:off x="5883897" y="4530628"/>
                <a:ext cx="573110" cy="2242266"/>
              </a:xfrm>
              <a:prstGeom prst="downArrow">
                <a:avLst/>
              </a:prstGeom>
              <a:blipFill rotWithShape="0">
                <a:blip r:embed="rId11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1614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Атака «противник </a:t>
            </a:r>
            <a:r>
              <a:rPr lang="ru-RU" b="1" dirty="0" smtClean="0"/>
              <a:t>посередине»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ru-RU" sz="1600" dirty="0" smtClean="0"/>
                  <a:t>Можно ли вместо АКС использовать </a:t>
                </a:r>
                <a:r>
                  <a:rPr lang="ru-RU" sz="1600" b="1" dirty="0"/>
                  <a:t>ОКС</a:t>
                </a:r>
                <a:r>
                  <a:rPr lang="ru-RU" sz="1600" dirty="0"/>
                  <a:t>? Нет.</a:t>
                </a:r>
              </a:p>
              <a:p>
                <a:pPr marL="0" indent="0">
                  <a:buNone/>
                </a:pPr>
                <a:r>
                  <a:rPr lang="ru-RU" sz="1600" i="1" dirty="0"/>
                  <a:t>Атака</a:t>
                </a:r>
                <a:r>
                  <a:rPr lang="ru-RU" sz="1600" dirty="0"/>
                  <a:t> </a:t>
                </a:r>
                <a:r>
                  <a:rPr lang="ru-RU" sz="1600" dirty="0" smtClean="0"/>
                  <a:t>:</a:t>
                </a:r>
                <a:endParaRPr lang="ru-RU" sz="1600" dirty="0"/>
              </a:p>
              <a:p>
                <a:pPr marL="342900" indent="-342900">
                  <a:buAutoNum type="arabicPeriod"/>
                </a:pPr>
                <a:r>
                  <a:rPr lang="en-US" sz="1600" dirty="0" smtClean="0"/>
                  <a:t>V</a:t>
                </a:r>
                <a:r>
                  <a:rPr lang="ru-RU" sz="1600" dirty="0" smtClean="0"/>
                  <a:t>:</a:t>
                </a:r>
                <a:r>
                  <a:rPr lang="en-US" sz="160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16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ru-RU" sz="1600" dirty="0">
                    <a:solidFill>
                      <a:srgbClr val="000000"/>
                    </a:solidFill>
                    <a:latin typeface="Cambria Math" panose="02040503050406030204" pitchFamily="18" charset="0"/>
                    <a:ea typeface="Arial" panose="020B0604020202020204" pitchFamily="34" charset="0"/>
                    <a:cs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ru-RU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Arial" panose="020B0604020202020204" pitchFamily="34" charset="0"/>
                            <a:cs typeface="Cambria Math" panose="02040503050406030204" pitchFamily="18" charset="0"/>
                          </a:rPr>
                        </m:ctrlPr>
                      </m:boxPr>
                      <m:e>
                        <m:groupChr>
                          <m:groupChrPr>
                            <m:chr m:val="←"/>
                            <m:vertJc m:val="bot"/>
                            <m:ctrlPr>
                              <a:rPr lang="ru-RU" sz="16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Arial" panose="020B0604020202020204" pitchFamily="34" charset="0"/>
                                <a:cs typeface="Cambria Math" panose="02040503050406030204" pitchFamily="18" charset="0"/>
                              </a:rPr>
                            </m:ctrlPr>
                          </m:groupChrPr>
                          <m:e>
                            <m:r>
                              <a:rPr lang="ru-RU" sz="16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Arial" panose="020B0604020202020204" pitchFamily="34" charset="0"/>
                                <a:cs typeface="Cambria Math" panose="02040503050406030204" pitchFamily="18" charset="0"/>
                              </a:rPr>
                              <m:t>𝑅</m:t>
                            </m:r>
                          </m:e>
                        </m:groupChr>
                      </m:e>
                    </m:box>
                  </m:oMath>
                </a14:m>
                <a:r>
                  <a:rPr lang="ru-RU" sz="1600" dirty="0">
                    <a:solidFill>
                      <a:srgbClr val="000000"/>
                    </a:solidFill>
                    <a:latin typeface="Arial" panose="020B0604020202020204" pitchFamily="34" charset="0"/>
                    <a:ea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ru-RU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Arial" panose="020B0604020202020204" pitchFamily="34" charset="0"/>
                          </a:rPr>
                        </m:ctrlPr>
                      </m:dPr>
                      <m:e>
                        <m:r>
                          <a:rPr lang="ru-RU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Arial" panose="020B0604020202020204" pitchFamily="34" charset="0"/>
                          </a:rPr>
                          <m:t>1, 2, . . . , </m:t>
                        </m:r>
                        <m:r>
                          <a:rPr lang="ru-RU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Arial" panose="020B0604020202020204" pitchFamily="34" charset="0"/>
                            <a:cs typeface="Cambria Math" panose="02040503050406030204" pitchFamily="18" charset="0"/>
                          </a:rPr>
                          <m:t>𝑞</m:t>
                        </m:r>
                        <m:r>
                          <a:rPr lang="ru-RU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Arial" panose="020B0604020202020204" pitchFamily="34" charset="0"/>
                          </a:rPr>
                          <m:t> − 1</m:t>
                        </m:r>
                      </m:e>
                    </m:d>
                  </m:oMath>
                </a14:m>
                <a:r>
                  <a:rPr lang="ru-RU" sz="1600" dirty="0">
                    <a:solidFill>
                      <a:srgbClr val="000000"/>
                    </a:solidFill>
                    <a:latin typeface="Arial" panose="020B0604020202020204" pitchFamily="34" charset="0"/>
                    <a:ea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sSup>
                          <m:sSupPr>
                            <m:ctrlPr>
                              <a:rPr lang="en-US" sz="16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6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16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sup>
                    </m:sSup>
                  </m:oMath>
                </a14:m>
                <a:endParaRPr lang="en-US" sz="1600" dirty="0" smtClean="0"/>
              </a:p>
              <a:p>
                <a:pPr marL="342900" indent="-342900">
                  <a:buAutoNum type="arabicPeriod"/>
                </a:pPr>
                <a:r>
                  <a:rPr lang="en-US" sz="1600" dirty="0"/>
                  <a:t>V</a:t>
                </a:r>
                <a:r>
                  <a:rPr lang="ru-RU" sz="1600" dirty="0"/>
                  <a:t>:</a:t>
                </a:r>
                <a:r>
                  <a:rPr lang="en-US" sz="16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ru-RU" sz="1600" dirty="0">
                    <a:solidFill>
                      <a:srgbClr val="000000"/>
                    </a:solidFill>
                    <a:latin typeface="Cambria Math" panose="02040503050406030204" pitchFamily="18" charset="0"/>
                    <a:ea typeface="Arial" panose="020B0604020202020204" pitchFamily="34" charset="0"/>
                    <a:cs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ru-RU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Arial" panose="020B0604020202020204" pitchFamily="34" charset="0"/>
                            <a:cs typeface="Cambria Math" panose="02040503050406030204" pitchFamily="18" charset="0"/>
                          </a:rPr>
                        </m:ctrlPr>
                      </m:boxPr>
                      <m:e>
                        <m:groupChr>
                          <m:groupChrPr>
                            <m:chr m:val="←"/>
                            <m:vertJc m:val="bot"/>
                            <m:ctrlPr>
                              <a:rPr lang="ru-RU" sz="16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Arial" panose="020B0604020202020204" pitchFamily="34" charset="0"/>
                                <a:cs typeface="Cambria Math" panose="02040503050406030204" pitchFamily="18" charset="0"/>
                              </a:rPr>
                            </m:ctrlPr>
                          </m:groupChrPr>
                          <m:e>
                            <m:r>
                              <a:rPr lang="ru-RU" sz="16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Arial" panose="020B0604020202020204" pitchFamily="34" charset="0"/>
                                <a:cs typeface="Cambria Math" panose="02040503050406030204" pitchFamily="18" charset="0"/>
                              </a:rPr>
                              <m:t>𝑅</m:t>
                            </m:r>
                          </m:e>
                        </m:groupChr>
                      </m:e>
                    </m:box>
                  </m:oMath>
                </a14:m>
                <a:r>
                  <a:rPr lang="ru-RU" sz="1600" dirty="0">
                    <a:solidFill>
                      <a:srgbClr val="000000"/>
                    </a:solidFill>
                    <a:latin typeface="Arial" panose="020B0604020202020204" pitchFamily="34" charset="0"/>
                    <a:ea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ru-RU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Arial" panose="020B0604020202020204" pitchFamily="34" charset="0"/>
                          </a:rPr>
                        </m:ctrlPr>
                      </m:dPr>
                      <m:e>
                        <m:r>
                          <a:rPr lang="ru-RU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Arial" panose="020B0604020202020204" pitchFamily="34" charset="0"/>
                          </a:rPr>
                          <m:t>1, 2, . . . , </m:t>
                        </m:r>
                        <m:r>
                          <a:rPr lang="ru-RU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Arial" panose="020B0604020202020204" pitchFamily="34" charset="0"/>
                            <a:cs typeface="Cambria Math" panose="02040503050406030204" pitchFamily="18" charset="0"/>
                          </a:rPr>
                          <m:t>𝑞</m:t>
                        </m:r>
                        <m:r>
                          <a:rPr lang="ru-RU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Arial" panose="020B0604020202020204" pitchFamily="34" charset="0"/>
                          </a:rPr>
                          <m:t> − 1</m:t>
                        </m:r>
                      </m:e>
                    </m:d>
                  </m:oMath>
                </a14:m>
                <a:r>
                  <a:rPr lang="ru-RU" sz="1600" dirty="0">
                    <a:solidFill>
                      <a:srgbClr val="000000"/>
                    </a:solidFill>
                    <a:latin typeface="Arial" panose="020B0604020202020204" pitchFamily="34" charset="0"/>
                    <a:ea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sSup>
                          <m:sSupPr>
                            <m:ctrlPr>
                              <a:rPr lang="en-US" sz="16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6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sz="16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sup>
                    </m:sSup>
                  </m:oMath>
                </a14:m>
                <a:endParaRPr lang="en-US" sz="1600" dirty="0" smtClean="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  <a:p>
                <a:pPr marL="342900" indent="-342900">
                  <a:buAutoNum type="arabicPeriod"/>
                </a:pPr>
                <a:r>
                  <a:rPr lang="ru-RU" sz="1600" dirty="0" smtClean="0"/>
                  <a:t> </a:t>
                </a:r>
                <a:r>
                  <a:rPr lang="en-US" sz="1600" dirty="0"/>
                  <a:t>V</a:t>
                </a:r>
                <a:r>
                  <a:rPr lang="ru-RU" sz="1600" dirty="0"/>
                  <a:t>: меняет в канале связи:</a:t>
                </a:r>
              </a:p>
              <a:p>
                <a:pPr marL="0" indent="0">
                  <a:buNone/>
                </a:pPr>
                <a:r>
                  <a:rPr lang="ru-RU" sz="1600" dirty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r>
                          <a:rPr lang="en-US" sz="16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sup>
                    </m:sSup>
                  </m:oMath>
                </a14:m>
                <a:r>
                  <a:rPr lang="ru-RU" sz="1600" dirty="0"/>
                  <a:t>←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sSup>
                          <m:sSupPr>
                            <m:ctrlPr>
                              <a:rPr lang="en-US" sz="16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6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16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sup>
                    </m:sSup>
                  </m:oMath>
                </a14:m>
                <a:endParaRPr lang="ru-RU" sz="1600" dirty="0"/>
              </a:p>
              <a:p>
                <a:pPr marL="0" indent="0">
                  <a:buNone/>
                </a:pPr>
                <a:r>
                  <a:rPr lang="ru-RU" sz="1600" dirty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r>
                          <a:rPr lang="en-US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sup>
                    </m:sSup>
                  </m:oMath>
                </a14:m>
                <a:r>
                  <a:rPr lang="ru-RU" sz="1600" dirty="0"/>
                  <a:t> ←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sSup>
                          <m:sSupPr>
                            <m:ctrlPr>
                              <a:rPr lang="en-US" sz="16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6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sz="16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sup>
                    </m:sSup>
                  </m:oMath>
                </a14:m>
                <a:endParaRPr lang="ru-RU" sz="1600" dirty="0"/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348" t="-98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Скругленный прямоугольник 3"/>
              <p:cNvSpPr/>
              <p:nvPr/>
            </p:nvSpPr>
            <p:spPr>
              <a:xfrm>
                <a:off x="940157" y="4721650"/>
                <a:ext cx="1326524" cy="1455313"/>
              </a:xfrm>
              <a:prstGeom prst="round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Arial" panose="020B0604020202020204" pitchFamily="34" charset="0"/>
                        </a:rPr>
                        <m:t>𝑎</m:t>
                      </m:r>
                    </m:oMath>
                  </m:oMathPara>
                </a14:m>
                <a:endParaRPr lang="ru-RU" dirty="0">
                  <a:solidFill>
                    <a:srgbClr val="000000"/>
                  </a:solidFill>
                  <a:ea typeface="Arial" panose="020B0604020202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sup>
                      </m:sSup>
                    </m:oMath>
                  </m:oMathPara>
                </a14:m>
                <a:endParaRPr lang="en-US" dirty="0" smtClean="0">
                  <a:solidFill>
                    <a:srgbClr val="000000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sSup>
                            <m:sSup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sup>
                      </m:sSup>
                    </m:oMath>
                  </m:oMathPara>
                </a14:m>
                <a:endParaRPr lang="en-US" dirty="0" smtClean="0"/>
              </a:p>
            </p:txBody>
          </p:sp>
        </mc:Choice>
        <mc:Fallback>
          <p:sp>
            <p:nvSpPr>
              <p:cNvPr id="4" name="Скругленный 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0157" y="4721650"/>
                <a:ext cx="1326524" cy="1455313"/>
              </a:xfrm>
              <a:prstGeom prst="round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Скругленный прямоугольник 4"/>
              <p:cNvSpPr/>
              <p:nvPr/>
            </p:nvSpPr>
            <p:spPr>
              <a:xfrm>
                <a:off x="9455239" y="4721650"/>
                <a:ext cx="1326524" cy="1455313"/>
              </a:xfrm>
              <a:prstGeom prst="round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Arial" panose="020B0604020202020204" pitchFamily="34" charset="0"/>
                        </a:rPr>
                        <m:t>𝑏</m:t>
                      </m:r>
                    </m:oMath>
                  </m:oMathPara>
                </a14:m>
                <a:endParaRPr lang="ru-RU" dirty="0">
                  <a:solidFill>
                    <a:srgbClr val="000000"/>
                  </a:solidFill>
                  <a:ea typeface="Arial" panose="020B0604020202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</m:sSup>
                    </m:oMath>
                  </m:oMathPara>
                </a14:m>
                <a:endParaRPr lang="en-US" dirty="0" smtClean="0">
                  <a:solidFill>
                    <a:srgbClr val="000000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sSup>
                            <m:sSup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sup>
                      </m:sSup>
                    </m:oMath>
                  </m:oMathPara>
                </a14:m>
                <a:endParaRPr lang="en-US" dirty="0" smtClean="0"/>
              </a:p>
            </p:txBody>
          </p:sp>
        </mc:Choice>
        <mc:Fallback>
          <p:sp>
            <p:nvSpPr>
              <p:cNvPr id="5" name="Скругленный 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55239" y="4721650"/>
                <a:ext cx="1326524" cy="1455313"/>
              </a:xfrm>
              <a:prstGeom prst="round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Стрелка вправо 5"/>
              <p:cNvSpPr/>
              <p:nvPr/>
            </p:nvSpPr>
            <p:spPr>
              <a:xfrm>
                <a:off x="2449131" y="4921271"/>
                <a:ext cx="2019838" cy="528034"/>
              </a:xfrm>
              <a:prstGeom prst="rightArrow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6" name="Стрелка вправо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9131" y="4921271"/>
                <a:ext cx="2019838" cy="528034"/>
              </a:xfrm>
              <a:prstGeom prst="rightArrow">
                <a:avLst/>
              </a:prstGeom>
              <a:blipFill rotWithShape="0"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Стрелка вниз 6"/>
              <p:cNvSpPr/>
              <p:nvPr/>
            </p:nvSpPr>
            <p:spPr>
              <a:xfrm rot="5400000">
                <a:off x="8073368" y="4937372"/>
                <a:ext cx="573110" cy="1906073"/>
              </a:xfrm>
              <a:prstGeom prst="downArrow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7" name="Стрелка вниз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400000">
                <a:off x="8073368" y="4937372"/>
                <a:ext cx="573110" cy="1906073"/>
              </a:xfrm>
              <a:prstGeom prst="downArrow">
                <a:avLst/>
              </a:prstGeom>
              <a:blipFill rotWithShape="0"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Скругленный прямоугольник 7"/>
              <p:cNvSpPr/>
              <p:nvPr/>
            </p:nvSpPr>
            <p:spPr>
              <a:xfrm>
                <a:off x="5197698" y="3465958"/>
                <a:ext cx="1326524" cy="1455313"/>
              </a:xfrm>
              <a:prstGeom prst="roundRect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dirty="0" smtClean="0">
                  <a:solidFill>
                    <a:schemeClr val="bg1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sSup>
                            <m:sSupPr>
                              <m:ctrlP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sup>
                      </m:sSup>
                    </m:oMath>
                  </m:oMathPara>
                </a14:m>
                <a:endParaRPr lang="en-US" dirty="0" smtClean="0">
                  <a:solidFill>
                    <a:schemeClr val="bg1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dirty="0" smtClean="0">
                  <a:solidFill>
                    <a:schemeClr val="bg1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sSup>
                            <m:sSupPr>
                              <m:ctrlP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sup>
                      </m:sSup>
                    </m:oMath>
                  </m:oMathPara>
                </a14:m>
                <a:endParaRPr lang="ru-RU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8" name="Скругленный 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7698" y="3465958"/>
                <a:ext cx="1326524" cy="1455313"/>
              </a:xfrm>
              <a:prstGeom prst="roundRect">
                <a:avLst/>
              </a:prstGeom>
              <a:blipFill rotWithShape="0"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Скругленная соединительная линия 9"/>
          <p:cNvCxnSpPr>
            <a:stCxn id="6" idx="3"/>
          </p:cNvCxnSpPr>
          <p:nvPr/>
        </p:nvCxnSpPr>
        <p:spPr>
          <a:xfrm flipV="1">
            <a:off x="4468969" y="4839554"/>
            <a:ext cx="728729" cy="345734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Скругленная соединительная линия 12"/>
          <p:cNvCxnSpPr/>
          <p:nvPr/>
        </p:nvCxnSpPr>
        <p:spPr>
          <a:xfrm>
            <a:off x="6524222" y="4839554"/>
            <a:ext cx="2931017" cy="345734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Прямоугольник 13"/>
              <p:cNvSpPr/>
              <p:nvPr/>
            </p:nvSpPr>
            <p:spPr>
              <a:xfrm>
                <a:off x="7850746" y="4699719"/>
                <a:ext cx="568361" cy="4069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sSup>
                            <m:sSup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0746" y="4699719"/>
                <a:ext cx="568361" cy="406971"/>
              </a:xfrm>
              <a:prstGeom prst="rect">
                <a:avLst/>
              </a:prstGeom>
              <a:blipFill rotWithShape="0">
                <a:blip r:embed="rId8"/>
                <a:stretch>
                  <a:fillRect b="-59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Скругленная соединительная линия 15"/>
          <p:cNvCxnSpPr>
            <a:stCxn id="7" idx="2"/>
          </p:cNvCxnSpPr>
          <p:nvPr/>
        </p:nvCxnSpPr>
        <p:spPr>
          <a:xfrm rot="10800000">
            <a:off x="6373433" y="5012421"/>
            <a:ext cx="1033455" cy="877988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Скругленная соединительная линия 17"/>
          <p:cNvCxnSpPr/>
          <p:nvPr/>
        </p:nvCxnSpPr>
        <p:spPr>
          <a:xfrm rot="10800000" flipV="1">
            <a:off x="2449131" y="4955576"/>
            <a:ext cx="2890846" cy="934832"/>
          </a:xfrm>
          <a:prstGeom prst="curvedConnector3">
            <a:avLst>
              <a:gd name="adj1" fmla="val 1926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Прямоугольник 19"/>
              <p:cNvSpPr/>
              <p:nvPr/>
            </p:nvSpPr>
            <p:spPr>
              <a:xfrm>
                <a:off x="3111024" y="5536609"/>
                <a:ext cx="563936" cy="4069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sSup>
                            <m:sSup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1024" y="5536609"/>
                <a:ext cx="563936" cy="406971"/>
              </a:xfrm>
              <a:prstGeom prst="rect">
                <a:avLst/>
              </a:prstGeom>
              <a:blipFill rotWithShape="0">
                <a:blip r:embed="rId9"/>
                <a:stretch>
                  <a:fillRect b="-74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76919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4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Атака «противник посередине»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1600" dirty="0" smtClean="0"/>
                  <a:t>4</a:t>
                </a:r>
                <a:r>
                  <a:rPr lang="ru-RU" sz="1600" dirty="0" smtClean="0"/>
                  <a:t>. 𝐴: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ru-RU" sz="1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sz="1600" dirty="0"/>
                  <a:t> ←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16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sz="16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ru-RU" sz="16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6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sup>
                                <m:sSup>
                                  <m:sSupPr>
                                    <m:ctrlPr>
                                      <a:rPr lang="en-US" sz="16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6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p>
                                    <m:r>
                                      <a:rPr lang="en-US" sz="16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sup>
                                </m:sSup>
                              </m:sup>
                            </m:sSup>
                          </m:e>
                        </m:d>
                      </m:e>
                      <m:sup>
                        <m:r>
                          <a:rPr lang="en-US" sz="16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sup>
                    </m:sSup>
                  </m:oMath>
                </a14:m>
                <a:endParaRPr lang="ru-RU" sz="1600" dirty="0"/>
              </a:p>
              <a:p>
                <a:pPr marL="0" indent="0">
                  <a:buNone/>
                </a:pPr>
                <a:r>
                  <a:rPr lang="en-US" sz="1600" dirty="0"/>
                  <a:t>5</a:t>
                </a:r>
                <a:r>
                  <a:rPr lang="ru-RU" sz="1600" dirty="0" smtClean="0"/>
                  <a:t>. </a:t>
                </a:r>
                <a:r>
                  <a:rPr lang="ru-RU" sz="1600" dirty="0"/>
                  <a:t>𝐵: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1600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ru-RU" sz="1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ru-RU" sz="1600" dirty="0"/>
                  <a:t> ←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sz="16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ru-RU" sz="16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6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sup>
                                <m:sSup>
                                  <m:sSupPr>
                                    <m:ctrlPr>
                                      <a:rPr lang="en-US" sz="16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US" sz="16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sup>
                                </m:sSup>
                              </m:sup>
                            </m:sSup>
                          </m:e>
                        </m:d>
                      </m:e>
                      <m:sup>
                        <m:r>
                          <a:rPr lang="en-US" sz="16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sup>
                    </m:sSup>
                  </m:oMath>
                </a14:m>
                <a:r>
                  <a:rPr lang="ru-RU" sz="1600" dirty="0"/>
                  <a:t>.</a:t>
                </a:r>
              </a:p>
              <a:p>
                <a:pPr marL="0" indent="0">
                  <a:buNone/>
                </a:pPr>
                <a:r>
                  <a:rPr lang="en-US" sz="1600" dirty="0"/>
                  <a:t>6</a:t>
                </a:r>
                <a:r>
                  <a:rPr lang="ru-RU" sz="1600" dirty="0" smtClean="0"/>
                  <a:t>. </a:t>
                </a:r>
                <a:r>
                  <a:rPr lang="en-US" sz="1600" dirty="0"/>
                  <a:t>V</a:t>
                </a:r>
                <a:r>
                  <a:rPr lang="ru-RU" sz="1600" dirty="0"/>
                  <a:t>: получает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ru-RU" sz="1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ru-RU" sz="1600" i="1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ru-RU" sz="1600" dirty="0"/>
                  <a:t> 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sz="16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ru-RU" sz="16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6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sup>
                                <m:sSup>
                                  <m:sSupPr>
                                    <m:ctrlPr>
                                      <a:rPr lang="en-US" sz="16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6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p>
                                    <m:r>
                                      <a:rPr lang="en-US" sz="16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sup>
                                </m:sSup>
                              </m:sup>
                            </m:sSup>
                          </m:e>
                        </m:d>
                      </m:e>
                      <m:sup>
                        <m:r>
                          <a:rPr lang="en-US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sup>
                    </m:sSup>
                  </m:oMath>
                </a14:m>
                <a:r>
                  <a:rPr lang="en-US" sz="1600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1600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ru-RU" sz="1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ru-RU" sz="1600" dirty="0"/>
                  <a:t> </a:t>
                </a:r>
                <a14:m>
                  <m:oMath xmlns:m="http://schemas.openxmlformats.org/officeDocument/2006/math">
                    <m:r>
                      <a:rPr lang="en-US" sz="1600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sSup>
                      <m:sSupPr>
                        <m:ctrlPr>
                          <a:rPr lang="ru-RU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sz="16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ru-RU" sz="16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6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sup>
                                <m:sSup>
                                  <m:sSupPr>
                                    <m:ctrlPr>
                                      <a:rPr lang="en-US" sz="16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6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US" sz="16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sup>
                                </m:sSup>
                              </m:sup>
                            </m:sSup>
                          </m:e>
                        </m:d>
                      </m:e>
                      <m:sup>
                        <m:r>
                          <a:rPr lang="en-US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sup>
                    </m:sSup>
                  </m:oMath>
                </a14:m>
                <a:endParaRPr lang="ru-RU" sz="1600" dirty="0"/>
              </a:p>
              <a:p>
                <a:pPr marL="0" indent="0">
                  <a:buNone/>
                </a:pPr>
                <a:r>
                  <a:rPr lang="en-US" sz="1600" dirty="0"/>
                  <a:t>A </a:t>
                </a:r>
                <a:r>
                  <a:rPr lang="ru-RU" sz="1600" dirty="0"/>
                  <a:t>и </a:t>
                </a:r>
                <a:r>
                  <a:rPr lang="en-US" sz="1600" dirty="0"/>
                  <a:t>B </a:t>
                </a:r>
                <a:r>
                  <a:rPr lang="ru-RU" sz="1600" dirty="0"/>
                  <a:t>обмениваются сообщениями</a:t>
                </a:r>
                <a:r>
                  <a:rPr lang="ru-RU" sz="1600" dirty="0" smtClean="0"/>
                  <a:t>,</a:t>
                </a:r>
                <a:endParaRPr lang="en-US" sz="1600" dirty="0" smtClean="0"/>
              </a:p>
              <a:p>
                <a:pPr marL="0" indent="0">
                  <a:buNone/>
                </a:pPr>
                <a:r>
                  <a:rPr lang="ru-RU" sz="1600" dirty="0" smtClean="0"/>
                  <a:t> </a:t>
                </a:r>
                <a:r>
                  <a:rPr lang="ru-RU" sz="1600" dirty="0"/>
                  <a:t>ничего не подозревают.</a:t>
                </a:r>
              </a:p>
              <a:p>
                <a:pPr marL="0" indent="0">
                  <a:buNone/>
                </a:pPr>
                <a:endParaRPr lang="ru-RU" sz="1600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34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Скругленный прямоугольник 14"/>
              <p:cNvSpPr/>
              <p:nvPr/>
            </p:nvSpPr>
            <p:spPr>
              <a:xfrm>
                <a:off x="940157" y="4721650"/>
                <a:ext cx="1326524" cy="1455313"/>
              </a:xfrm>
              <a:prstGeom prst="round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Arial" panose="020B0604020202020204" pitchFamily="34" charset="0"/>
                        </a:rPr>
                        <m:t>𝑎</m:t>
                      </m:r>
                    </m:oMath>
                  </m:oMathPara>
                </a14:m>
                <a:endParaRPr lang="ru-RU" dirty="0">
                  <a:solidFill>
                    <a:srgbClr val="000000"/>
                  </a:solidFill>
                  <a:ea typeface="Arial" panose="020B0604020202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sup>
                      </m:sSup>
                    </m:oMath>
                  </m:oMathPara>
                </a14:m>
                <a:endParaRPr lang="en-US" dirty="0" smtClean="0">
                  <a:solidFill>
                    <a:srgbClr val="000000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sSup>
                            <m:sSup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sup>
                      </m:sSup>
                    </m:oMath>
                  </m:oMathPara>
                </a14:m>
                <a:endParaRPr lang="en-US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 smtClean="0"/>
              </a:p>
            </p:txBody>
          </p:sp>
        </mc:Choice>
        <mc:Fallback>
          <p:sp>
            <p:nvSpPr>
              <p:cNvPr id="15" name="Скругленный 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0157" y="4721650"/>
                <a:ext cx="1326524" cy="1455313"/>
              </a:xfrm>
              <a:prstGeom prst="round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Скругленный прямоугольник 15"/>
              <p:cNvSpPr/>
              <p:nvPr/>
            </p:nvSpPr>
            <p:spPr>
              <a:xfrm>
                <a:off x="9455239" y="4721650"/>
                <a:ext cx="1326524" cy="1455313"/>
              </a:xfrm>
              <a:prstGeom prst="round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Arial" panose="020B0604020202020204" pitchFamily="34" charset="0"/>
                        </a:rPr>
                        <m:t>𝑏</m:t>
                      </m:r>
                    </m:oMath>
                  </m:oMathPara>
                </a14:m>
                <a:endParaRPr lang="ru-RU" dirty="0">
                  <a:solidFill>
                    <a:srgbClr val="000000"/>
                  </a:solidFill>
                  <a:ea typeface="Arial" panose="020B0604020202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</m:sSup>
                    </m:oMath>
                  </m:oMathPara>
                </a14:m>
                <a:endParaRPr lang="en-US" dirty="0" smtClean="0">
                  <a:solidFill>
                    <a:srgbClr val="000000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sSup>
                            <m:sSup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sup>
                      </m:sSup>
                    </m:oMath>
                  </m:oMathPara>
                </a14:m>
                <a:endParaRPr lang="en-US" dirty="0" smtClean="0">
                  <a:solidFill>
                    <a:srgbClr val="000000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 smtClean="0"/>
              </a:p>
            </p:txBody>
          </p:sp>
        </mc:Choice>
        <mc:Fallback>
          <p:sp>
            <p:nvSpPr>
              <p:cNvPr id="16" name="Скругленный 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55239" y="4721650"/>
                <a:ext cx="1326524" cy="1455313"/>
              </a:xfrm>
              <a:prstGeom prst="round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Стрелка вправо 16"/>
              <p:cNvSpPr/>
              <p:nvPr/>
            </p:nvSpPr>
            <p:spPr>
              <a:xfrm>
                <a:off x="2449131" y="4921271"/>
                <a:ext cx="2019838" cy="528034"/>
              </a:xfrm>
              <a:prstGeom prst="rightArrow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7" name="Стрелка вправо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9131" y="4921271"/>
                <a:ext cx="2019838" cy="528034"/>
              </a:xfrm>
              <a:prstGeom prst="rightArrow">
                <a:avLst/>
              </a:prstGeom>
              <a:blipFill rotWithShape="0"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Стрелка вниз 17"/>
              <p:cNvSpPr/>
              <p:nvPr/>
            </p:nvSpPr>
            <p:spPr>
              <a:xfrm rot="5400000">
                <a:off x="8073368" y="4937372"/>
                <a:ext cx="573110" cy="1906073"/>
              </a:xfrm>
              <a:prstGeom prst="downArrow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8" name="Стрелка вниз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400000">
                <a:off x="8073368" y="4937372"/>
                <a:ext cx="573110" cy="1906073"/>
              </a:xfrm>
              <a:prstGeom prst="downArrow">
                <a:avLst/>
              </a:prstGeom>
              <a:blipFill rotWithShape="0"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Скругленный прямоугольник 18"/>
              <p:cNvSpPr/>
              <p:nvPr/>
            </p:nvSpPr>
            <p:spPr>
              <a:xfrm>
                <a:off x="5197698" y="3465958"/>
                <a:ext cx="1326524" cy="1455313"/>
              </a:xfrm>
              <a:prstGeom prst="roundRect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dirty="0" smtClean="0">
                  <a:solidFill>
                    <a:schemeClr val="bg1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sSup>
                            <m:sSupPr>
                              <m:ctrlP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sup>
                      </m:sSup>
                    </m:oMath>
                  </m:oMathPara>
                </a14:m>
                <a:endParaRPr lang="en-US" dirty="0" smtClean="0">
                  <a:solidFill>
                    <a:schemeClr val="bg1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dirty="0" smtClean="0">
                  <a:solidFill>
                    <a:schemeClr val="bg1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sSup>
                            <m:sSupPr>
                              <m:ctrlP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sup>
                      </m:sSup>
                    </m:oMath>
                  </m:oMathPara>
                </a14:m>
                <a:endParaRPr lang="en-US" dirty="0" smtClean="0">
                  <a:solidFill>
                    <a:schemeClr val="bg1"/>
                  </a:solidFill>
                </a:endParaRP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chemeClr val="bg1"/>
                    </a:solidFill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ru-RU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19" name="Скругленный 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7698" y="3465958"/>
                <a:ext cx="1326524" cy="1455313"/>
              </a:xfrm>
              <a:prstGeom prst="roundRect">
                <a:avLst/>
              </a:prstGeom>
              <a:blipFill rotWithShape="0">
                <a:blip r:embed="rId7"/>
                <a:stretch>
                  <a:fillRect b="-966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Скругленная соединительная линия 19"/>
          <p:cNvCxnSpPr>
            <a:stCxn id="17" idx="3"/>
          </p:cNvCxnSpPr>
          <p:nvPr/>
        </p:nvCxnSpPr>
        <p:spPr>
          <a:xfrm flipV="1">
            <a:off x="4468969" y="4839554"/>
            <a:ext cx="728729" cy="345734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Скругленная соединительная линия 20"/>
          <p:cNvCxnSpPr/>
          <p:nvPr/>
        </p:nvCxnSpPr>
        <p:spPr>
          <a:xfrm>
            <a:off x="6524222" y="4839554"/>
            <a:ext cx="2931017" cy="345734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Прямоугольник 21"/>
              <p:cNvSpPr/>
              <p:nvPr/>
            </p:nvSpPr>
            <p:spPr>
              <a:xfrm>
                <a:off x="7850746" y="4699719"/>
                <a:ext cx="568361" cy="4069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sSup>
                            <m:sSup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0746" y="4699719"/>
                <a:ext cx="568361" cy="406971"/>
              </a:xfrm>
              <a:prstGeom prst="rect">
                <a:avLst/>
              </a:prstGeom>
              <a:blipFill rotWithShape="0">
                <a:blip r:embed="rId8"/>
                <a:stretch>
                  <a:fillRect b="-59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Скругленная соединительная линия 22"/>
          <p:cNvCxnSpPr>
            <a:stCxn id="18" idx="2"/>
          </p:cNvCxnSpPr>
          <p:nvPr/>
        </p:nvCxnSpPr>
        <p:spPr>
          <a:xfrm rot="10800000">
            <a:off x="6373433" y="5012421"/>
            <a:ext cx="1033455" cy="877988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Скругленная соединительная линия 23"/>
          <p:cNvCxnSpPr/>
          <p:nvPr/>
        </p:nvCxnSpPr>
        <p:spPr>
          <a:xfrm rot="10800000" flipV="1">
            <a:off x="2449131" y="4955576"/>
            <a:ext cx="2890846" cy="934832"/>
          </a:xfrm>
          <a:prstGeom prst="curvedConnector3">
            <a:avLst>
              <a:gd name="adj1" fmla="val 1926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Прямоугольник 24"/>
              <p:cNvSpPr/>
              <p:nvPr/>
            </p:nvSpPr>
            <p:spPr>
              <a:xfrm>
                <a:off x="3111024" y="5536609"/>
                <a:ext cx="563936" cy="4069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sSup>
                            <m:sSup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25" name="Прямоугольник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1024" y="5536609"/>
                <a:ext cx="563936" cy="406971"/>
              </a:xfrm>
              <a:prstGeom prst="rect">
                <a:avLst/>
              </a:prstGeom>
              <a:blipFill rotWithShape="0">
                <a:blip r:embed="rId9"/>
                <a:stretch>
                  <a:fillRect b="-74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60363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223</Words>
  <Application>Microsoft Office PowerPoint</Application>
  <PresentationFormat>Широкоэкранный</PresentationFormat>
  <Paragraphs>171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Courier New</vt:lpstr>
      <vt:lpstr>Тема Office</vt:lpstr>
      <vt:lpstr>Протокол Диффи — Хеллмана </vt:lpstr>
      <vt:lpstr>Протокол</vt:lpstr>
      <vt:lpstr>Протокол</vt:lpstr>
      <vt:lpstr>Протокол</vt:lpstr>
      <vt:lpstr>Противник</vt:lpstr>
      <vt:lpstr>Сложность</vt:lpstr>
      <vt:lpstr>Масштабируемость</vt:lpstr>
      <vt:lpstr>Атака «противник посередине»</vt:lpstr>
      <vt:lpstr>Атака «противник посередине»</vt:lpstr>
      <vt:lpstr>Пример реализации атаки</vt:lpstr>
      <vt:lpstr>Реализация протокола</vt:lpstr>
      <vt:lpstr>Алгоритм построения примитивного элемента</vt:lpstr>
      <vt:lpstr>Алгоритм генерации G⊆F_p^∗</vt:lpstr>
      <vt:lpstr>Алгоритм генерации группы простого порядка</vt:lpstr>
      <vt:lpstr>Спасибо за просмотр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Протокол Диффи — Хеллмана</dc:title>
  <dc:creator>CodeHome</dc:creator>
  <cp:lastModifiedBy>CodeHome</cp:lastModifiedBy>
  <cp:revision>24</cp:revision>
  <dcterms:created xsi:type="dcterms:W3CDTF">2015-12-26T21:08:10Z</dcterms:created>
  <dcterms:modified xsi:type="dcterms:W3CDTF">2016-01-07T19:40:56Z</dcterms:modified>
</cp:coreProperties>
</file>