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74" r:id="rId9"/>
    <p:sldId id="275" r:id="rId10"/>
    <p:sldId id="26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9" r:id="rId21"/>
    <p:sldId id="285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eHome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7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1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3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6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9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4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985E-B812-463E-8859-7E2858F686F9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8ABA-293B-48DE-8D60-00876450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Атака «Дней рождения»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ru-RU" dirty="0" smtClean="0"/>
              <a:t>Подготовил: </a:t>
            </a:r>
            <a:r>
              <a:rPr lang="ru-RU" dirty="0" smtClean="0"/>
              <a:t>Самойленко Илья</a:t>
            </a:r>
            <a:endParaRPr lang="ru-RU" dirty="0" smtClean="0"/>
          </a:p>
          <a:p>
            <a:pPr algn="r"/>
            <a:r>
              <a:rPr lang="ru-RU" dirty="0" smtClean="0"/>
              <a:t>4 курс 9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</a:t>
            </a:r>
            <a:r>
              <a:rPr lang="ru-RU" b="1" dirty="0" smtClean="0"/>
              <a:t>арадокс дней рождения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321" y="1361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Название атаки объясняется известным парадоксом дней </a:t>
            </a:r>
            <a:r>
              <a:rPr lang="ru-RU" dirty="0" smtClean="0"/>
              <a:t>рождения: в </a:t>
            </a:r>
            <a:r>
              <a:rPr lang="ru-RU" dirty="0"/>
              <a:t>группе, состоящей из 23 или более человек, вероятность совпадения дней рождения (число и месяц) хотя бы у двух людей превышает 50 </a:t>
            </a:r>
            <a:r>
              <a:rPr lang="ru-RU" dirty="0" smtClean="0"/>
              <a:t>%</a:t>
            </a:r>
          </a:p>
        </p:txBody>
      </p:sp>
      <p:pic>
        <p:nvPicPr>
          <p:cNvPr id="1026" name="Picture 2" descr="https://upload.wikimedia.org/wikipedia/commons/thumb/d/d2/Birthday_Paradox-ru.svg/1024px-Birthday_Paradox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78" y="2853682"/>
            <a:ext cx="5395219" cy="33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</a:t>
            </a:r>
            <a:r>
              <a:rPr lang="ru-RU" b="1" dirty="0" smtClean="0"/>
              <a:t>арадокс дней рождения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Такое </a:t>
            </a:r>
            <a:r>
              <a:rPr lang="ru-RU" dirty="0"/>
              <a:t>утверждение может показаться неочевидным, так как вероятность совпадения дней рождения двух человек с любым днём в году (1/365 = 0.27 %), умноженная на число человек в группе (23), даёт лишь (1/365)×23 = 6.3 %. Это рассуждение неверно, так как число возможных пар (( 23 × 22 )/2 = 253) значительно превышает число человек в </a:t>
            </a:r>
            <a:r>
              <a:rPr lang="ru-RU" dirty="0" smtClean="0"/>
              <a:t>группе. </a:t>
            </a:r>
            <a:r>
              <a:rPr lang="ru-RU" dirty="0"/>
              <a:t>Таким образом, утверждение не является парадоксом в строгом научном смысле: логического противоречия в нём нет, а парадокс заключается лишь в различиях между интуитивным восприятием </a:t>
            </a:r>
            <a:r>
              <a:rPr lang="ru-RU" dirty="0" smtClean="0"/>
              <a:t>и </a:t>
            </a:r>
            <a:r>
              <a:rPr lang="ru-RU" dirty="0"/>
              <a:t>результатами математического </a:t>
            </a:r>
            <a:r>
              <a:rPr lang="ru-RU"/>
              <a:t>расчёта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Атака «дней рождения» обладает двумя серьезными недостатками. Во-первых, она имеет низкую криптографическую мотивацию. Действительно, Виктора интересуют </a:t>
            </a:r>
            <a:r>
              <a:rPr lang="ru-RU" dirty="0" smtClean="0"/>
              <a:t>коллизионные </a:t>
            </a:r>
            <a:r>
              <a:rPr lang="ru-RU" dirty="0"/>
              <a:t>пары (𝑋, 𝑋</a:t>
            </a:r>
            <a:r>
              <a:rPr lang="ru-RU" dirty="0" smtClean="0"/>
              <a:t>′), </a:t>
            </a:r>
            <a:r>
              <a:rPr lang="ru-RU" dirty="0"/>
              <a:t>в которых слово 𝑋 семантически близко к истинному </a:t>
            </a:r>
            <a:r>
              <a:rPr lang="ru-RU" dirty="0" smtClean="0"/>
              <a:t>сообщению</a:t>
            </a:r>
            <a:r>
              <a:rPr lang="ru-RU" dirty="0"/>
              <a:t>, а слово 𝑋′ — к </a:t>
            </a:r>
            <a:r>
              <a:rPr lang="ru-RU" dirty="0" smtClean="0"/>
              <a:t>поддельному, </a:t>
            </a:r>
            <a:r>
              <a:rPr lang="ru-RU" dirty="0"/>
              <a:t>в то время как атака позволяет найти среди элементов X случайную коллизионную пару. Во-вторых, для атаки </a:t>
            </a:r>
            <a:r>
              <a:rPr lang="ru-RU" dirty="0" smtClean="0"/>
              <a:t>требуются </a:t>
            </a:r>
            <a:r>
              <a:rPr lang="ru-RU" dirty="0"/>
              <a:t>большие ресурсы памяти (𝑁 ячеек).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Известны модернизации атаки «дней рождения», лишенные указанных недостатков. Приведем описание одной из них. </a:t>
            </a:r>
          </a:p>
        </p:txBody>
      </p:sp>
    </p:spTree>
    <p:extLst>
      <p:ext uri="{BB962C8B-B14F-4D97-AF65-F5344CB8AC3E}">
        <p14:creationId xmlns:p14="http://schemas.microsoft.com/office/powerpoint/2010/main" val="35482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Подготовительный </a:t>
                </a:r>
                <a:r>
                  <a:rPr lang="ru-RU" b="1" dirty="0"/>
                  <a:t>этап.</a:t>
                </a:r>
                <a:r>
                  <a:rPr lang="ru-RU" dirty="0"/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При подготовке к атаке выполняются следующие </a:t>
                </a:r>
                <a:r>
                  <a:rPr lang="ru-RU" dirty="0" smtClean="0"/>
                  <a:t>построения:</a:t>
                </a:r>
              </a:p>
              <a:p>
                <a:pPr marL="514350" indent="-514350">
                  <a:buAutoNum type="arabicPeriod"/>
                </a:pPr>
                <a:r>
                  <a:rPr lang="ru-RU" dirty="0"/>
                  <a:t>Строится </a:t>
                </a:r>
                <a:r>
                  <a:rPr lang="ru-RU" dirty="0"/>
                  <a:t>разбиение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множества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{0, 1}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/>
                  <a:t>. </a:t>
                </a:r>
                <a:r>
                  <a:rPr lang="ru-RU" dirty="0"/>
                  <a:t>Части разбиения равновелики: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| = </a:t>
                </a:r>
                <a:r>
                  <a:rPr lang="ru-RU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|. </a:t>
                </a:r>
                <a:endParaRPr lang="ru-RU" dirty="0"/>
              </a:p>
              <a:p>
                <a:pPr marL="514350" indent="-514350">
                  <a:buAutoNum type="arabicPeriod"/>
                </a:pPr>
                <a:r>
                  <a:rPr lang="ru-RU" dirty="0"/>
                  <a:t>Строится </a:t>
                </a:r>
                <a:r>
                  <a:rPr lang="ru-RU" dirty="0"/>
                  <a:t>функция модификаций δ: {0, 1</a:t>
                </a:r>
                <a:r>
                  <a:rPr lang="ru-RU" dirty="0"/>
                  <a:t>}* </a:t>
                </a:r>
                <a:r>
                  <a:rPr lang="ru-RU" dirty="0"/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{0, 1}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→ {0, 1</a:t>
                </a:r>
                <a:r>
                  <a:rPr lang="ru-RU" dirty="0"/>
                  <a:t>}*. </a:t>
                </a:r>
                <a:r>
                  <a:rPr lang="ru-RU" dirty="0"/>
                  <a:t>Значение δ(𝑍, </a:t>
                </a:r>
                <a:r>
                  <a:rPr lang="ru-RU" dirty="0"/>
                  <a:t>𝑌) </a:t>
                </a:r>
                <a:r>
                  <a:rPr lang="ru-RU" dirty="0"/>
                  <a:t>есть результат модификации слова 𝑍, определяемой словом </a:t>
                </a:r>
                <a:r>
                  <a:rPr lang="ru-RU" dirty="0" smtClean="0"/>
                  <a:t>𝑌, </a:t>
                </a:r>
                <a:r>
                  <a:rPr lang="ru-RU" dirty="0"/>
                  <a:t>причем δ(𝑍, </a:t>
                </a:r>
                <a:r>
                  <a:rPr lang="ru-RU" dirty="0" smtClean="0"/>
                  <a:t>𝑌)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/>
                  <a:t>δ(𝑍, </a:t>
                </a:r>
                <a:r>
                  <a:rPr lang="ru-RU" dirty="0" smtClean="0"/>
                  <a:t>𝑌′), </a:t>
                </a:r>
                <a:r>
                  <a:rPr lang="ru-RU" dirty="0"/>
                  <a:t>если 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𝑌′. </a:t>
                </a:r>
                <a:r>
                  <a:rPr lang="ru-RU" dirty="0"/>
                  <a:t>Модификации не изменяют сути 𝑍 и могут, например, состоять в </a:t>
                </a:r>
                <a:r>
                  <a:rPr lang="ru-RU" dirty="0"/>
                  <a:t>добавлении </a:t>
                </a:r>
                <a:r>
                  <a:rPr lang="ru-RU" dirty="0"/>
                  <a:t>или удалении незначащих символов</a:t>
                </a:r>
                <a:r>
                  <a:rPr lang="ru-RU" dirty="0" smtClean="0"/>
                  <a:t>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2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ru-RU" dirty="0" smtClean="0"/>
                  <a:t>Строится </a:t>
                </a:r>
                <a:r>
                  <a:rPr lang="ru-RU" dirty="0"/>
                  <a:t>функция ϕ: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/>
                  <a:t>,</a:t>
                </a:r>
              </a:p>
              <a:p>
                <a:pPr marL="0" indent="0" algn="ctr">
                  <a:buNone/>
                </a:pPr>
                <a:r>
                  <a:rPr lang="el-GR" dirty="0"/>
                  <a:t>ϕ(</a:t>
                </a:r>
                <a:r>
                  <a:rPr lang="ru-RU" dirty="0" smtClean="0"/>
                  <a:t>𝑌)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l-GR"/>
                              <m:t>h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(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δ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(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𝑋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,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𝑌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)), если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𝑌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∈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/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l-GR"/>
                              <m:t>h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(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δ</m:t>
                            </m:r>
                            <m:r>
                              <m:rPr>
                                <m:nor/>
                              </m:rPr>
                              <a:rPr lang="el-GR"/>
                              <m:t>(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𝑋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′,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𝑌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)), если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𝑌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/>
                              <m:t>∈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/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Выполнив построения, можно выбрать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и </a:t>
                </a:r>
                <a:r>
                  <a:rPr lang="ru-RU" dirty="0"/>
                  <a:t>определить последовательность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/>
                      <m:t>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/>
                          <m:t>ϕ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𝑡 = 1, </a:t>
                </a:r>
                <a:r>
                  <a:rPr lang="ru-RU" dirty="0" smtClean="0"/>
                  <a:t>2,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Данная последовательность (</a:t>
                </a:r>
                <a:r>
                  <a:rPr lang="ru-RU" i="1" dirty="0"/>
                  <a:t>траектория</a:t>
                </a:r>
                <a:r>
                  <a:rPr lang="ru-RU" dirty="0"/>
                  <a:t>) является периодической, пусть 𝑟 — ее минимальный период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— </a:t>
                </a:r>
                <a:r>
                  <a:rPr lang="ru-RU" dirty="0" err="1" smtClean="0"/>
                  <a:t>предпериод</a:t>
                </a:r>
                <a:r>
                  <a:rPr lang="en-US" dirty="0" smtClean="0"/>
                  <a:t>.</a:t>
                </a: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2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0" y="1434559"/>
            <a:ext cx="6480000" cy="45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0, то </a:t>
                </a: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) — коллизионная пара для </a:t>
                </a:r>
                <a:r>
                  <a:rPr lang="el-GR" dirty="0"/>
                  <a:t>ϕ: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l-GR" dirty="0" smtClean="0"/>
                  <a:t>ϕ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) = </a:t>
                </a:r>
                <a:r>
                  <a:rPr lang="el-GR" dirty="0"/>
                  <a:t>ϕ(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).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ru-RU" dirty="0"/>
                  <a:t>частности,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лежат в разных множествах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</a:rPr>
                      <m:t> и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ru-RU" dirty="0"/>
                  <a:t>например,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то модификациям </a:t>
                </a:r>
                <a:r>
                  <a:rPr lang="ru-RU" dirty="0" smtClean="0"/>
                  <a:t>    </a:t>
                </a:r>
                <a:r>
                  <a:rPr lang="el-GR" dirty="0" smtClean="0"/>
                  <a:t>δ</a:t>
                </a:r>
                <a:r>
                  <a:rPr lang="el-GR" dirty="0"/>
                  <a:t>(</a:t>
                </a:r>
                <a:r>
                  <a:rPr lang="ru-RU" dirty="0"/>
                  <a:t>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) </a:t>
                </a:r>
                <a:r>
                  <a:rPr lang="ru-RU" dirty="0"/>
                  <a:t>и </a:t>
                </a:r>
                <a:r>
                  <a:rPr lang="el-GR" dirty="0"/>
                  <a:t>δ(</a:t>
                </a:r>
                <a:r>
                  <a:rPr lang="ru-RU" dirty="0"/>
                  <a:t>𝑋</a:t>
                </a:r>
                <a:r>
                  <a:rPr lang="ru-RU" dirty="0" smtClean="0"/>
                  <a:t>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) истинного и поддельного сообщений соответствует одинаковое </a:t>
                </a:r>
                <a:r>
                  <a:rPr lang="ru-RU" dirty="0" err="1"/>
                  <a:t>хэш</a:t>
                </a:r>
                <a:r>
                  <a:rPr lang="ru-RU" dirty="0"/>
                  <a:t>-значение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.</a:t>
                </a: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4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Известно, что если ϕ выбрано случайно равновероятно из множества всех преобразований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то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ru-RU"/>
                        <m:t> = 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/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+ </m:t>
                      </m:r>
                      <m:r>
                        <m:rPr>
                          <m:nor/>
                        </m:rPr>
                        <a:rPr lang="ru-RU"/>
                        <m:t>𝑂</m:t>
                      </m:r>
                      <m:r>
                        <m:rPr>
                          <m:nor/>
                        </m:rPr>
                        <a:rPr lang="en-US" b="0" i="0" smtClean="0"/>
                        <m:t>(</m:t>
                      </m:r>
                      <m:r>
                        <m:rPr>
                          <m:nor/>
                        </m:rPr>
                        <a:rPr lang="ru-RU"/>
                        <m:t>1</m:t>
                      </m:r>
                      <m:r>
                        <m:rPr>
                          <m:nor/>
                        </m:rPr>
                        <a:rPr lang="en-US" b="0" i="0" smtClean="0"/>
                        <m:t>),     </m:t>
                      </m:r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ru-RU"/>
                        <m:t> </m:t>
                      </m:r>
                      <m:r>
                        <m:rPr>
                          <m:nor/>
                        </m:rPr>
                        <a:rPr lang="ru-RU"/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/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+ </m:t>
                      </m:r>
                      <m:r>
                        <m:rPr>
                          <m:nor/>
                        </m:rPr>
                        <a:rPr lang="ru-RU"/>
                        <m:t>𝑂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ru-RU"/>
                        <m:t>1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т. е. для обнаружения коллизии снова потребуется выполнить порядка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ru-RU" dirty="0" smtClean="0"/>
                  <a:t> </a:t>
                </a:r>
                <a:r>
                  <a:rPr lang="ru-RU" dirty="0" err="1"/>
                  <a:t>хэширований</a:t>
                </a:r>
                <a:r>
                  <a:rPr lang="ru-RU" dirty="0"/>
                  <a:t> в среднем. </a:t>
                </a: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Оперативный этап.</a:t>
                </a:r>
                <a:r>
                  <a:rPr lang="ru-RU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Оперативный </a:t>
                </a:r>
                <a:r>
                  <a:rPr lang="ru-RU" dirty="0"/>
                  <a:t>этап проводится следующим образом (</a:t>
                </a:r>
                <a:r>
                  <a:rPr lang="ru-RU" dirty="0" smtClean="0"/>
                  <a:t>реализацию </a:t>
                </a:r>
                <a:r>
                  <a:rPr lang="ru-RU" dirty="0"/>
                  <a:t>шага 2 рассмотрим </a:t>
                </a:r>
                <a:r>
                  <a:rPr lang="ru-RU" dirty="0" smtClean="0"/>
                  <a:t>в алгоритме </a:t>
                </a:r>
                <a:r>
                  <a:rPr lang="ru-RU" dirty="0" err="1" smtClean="0"/>
                  <a:t>Брента</a:t>
                </a:r>
                <a:r>
                  <a:rPr lang="ru-RU" dirty="0" smtClean="0"/>
                  <a:t>):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ru-RU" dirty="0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b="0" i="0" dirty="0" smtClean="0">
                            <a:latin typeface="Cambria Math"/>
                          </a:rPr>
                          <m:t>R</m:t>
                        </m:r>
                      </m:e>
                    </m:groupChr>
                    <m:sSup>
                      <m:sSupPr>
                        <m:ctrlPr>
                          <a:rPr lang="ru-RU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/>
                          </a:rPr>
                          <m:t>{</m:t>
                        </m:r>
                        <m:r>
                          <a:rPr lang="en-US" b="0" i="0" dirty="0" smtClean="0">
                            <a:latin typeface="Cambria Math"/>
                          </a:rPr>
                          <m:t>0</m:t>
                        </m:r>
                        <m:r>
                          <a:rPr lang="en-US" b="0" i="0" dirty="0" smtClean="0">
                            <a:latin typeface="Cambria Math"/>
                          </a:rPr>
                          <m:t>,  </m:t>
                        </m:r>
                        <m:r>
                          <a:rPr lang="en-US" b="0" i="0" dirty="0" smtClean="0">
                            <a:latin typeface="Cambria Math"/>
                          </a:rPr>
                          <m:t>1</m:t>
                        </m:r>
                        <m:r>
                          <a:rPr lang="en-US" b="0" i="0" dirty="0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ru-RU" i="0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Определить </a:t>
                </a:r>
                <a:r>
                  <a:rPr lang="ru-RU" dirty="0"/>
                  <a:t>минимальный период 𝑟 последовательности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ϕ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, ⋯</m:t>
                    </m:r>
                  </m:oMath>
                </a14:m>
                <a:r>
                  <a:rPr lang="ru-RU" dirty="0" smtClean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𝐴 </a:t>
                </a:r>
                <a:r>
                  <a:rPr lang="ru-RU" dirty="0"/>
                  <a:t>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𝐵 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ϕ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. </a:t>
                </a: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ru-RU" dirty="0"/>
                  <a:t>Если </a:t>
                </a:r>
                <a:r>
                  <a:rPr lang="ru-RU" dirty="0"/>
                  <a:t>𝐴 = 𝐵, то возвратить ⊥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= </a:t>
                </a:r>
                <a:r>
                  <a:rPr lang="ru-RU" dirty="0"/>
                  <a:t>0).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Модифицированная атака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5"/>
                </a:pPr>
                <a:r>
                  <a:rPr lang="ru-RU" dirty="0" smtClean="0"/>
                  <a:t>Пока </a:t>
                </a:r>
                <a:r>
                  <a:rPr lang="ru-RU" dirty="0"/>
                  <a:t>ϕ(𝐴)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ϕ(𝐵): 𝐴 ← ϕ(𝐴), 𝐵 ← ϕ(𝐵). </a:t>
                </a:r>
                <a:endParaRPr lang="ru-RU" dirty="0" smtClean="0"/>
              </a:p>
              <a:p>
                <a:pPr marL="514350" indent="-514350">
                  <a:buAutoNum type="arabicPeriod" startAt="5"/>
                </a:pPr>
                <a:r>
                  <a:rPr lang="ru-RU" dirty="0" smtClean="0"/>
                  <a:t>Если </a:t>
                </a:r>
                <a:r>
                  <a:rPr lang="ru-RU" dirty="0"/>
                  <a:t>𝐴, 𝐵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или 𝐴, 𝐵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, то возвратить ⊥ (коллизия для ϕ найдена, но </a:t>
                </a:r>
                <a:r>
                  <a:rPr lang="ru-RU" dirty="0" smtClean="0"/>
                  <a:t>оказалась </a:t>
                </a:r>
                <a:r>
                  <a:rPr lang="ru-RU" dirty="0"/>
                  <a:t>бесполезной). </a:t>
                </a:r>
                <a:endParaRPr lang="ru-RU" dirty="0" smtClean="0"/>
              </a:p>
              <a:p>
                <a:pPr marL="514350" indent="-514350">
                  <a:buAutoNum type="arabicPeriod" startAt="5"/>
                </a:pPr>
                <a:r>
                  <a:rPr lang="ru-RU" dirty="0" smtClean="0"/>
                  <a:t>Если </a:t>
                </a:r>
                <a:r>
                  <a:rPr lang="ru-RU" dirty="0"/>
                  <a:t>𝐴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и 𝐵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, то возвратить (δ(𝑋, 𝐴), δ(𝑋</a:t>
                </a:r>
                <a:r>
                  <a:rPr lang="ru-RU" dirty="0" smtClean="0"/>
                  <a:t>′, </a:t>
                </a:r>
                <a:r>
                  <a:rPr lang="ru-RU" dirty="0"/>
                  <a:t>𝐵)). </a:t>
                </a:r>
                <a:endParaRPr lang="ru-RU" dirty="0" smtClean="0"/>
              </a:p>
              <a:p>
                <a:pPr marL="514350" indent="-514350">
                  <a:buAutoNum type="arabicPeriod" startAt="5"/>
                </a:pPr>
                <a:r>
                  <a:rPr lang="ru-RU" dirty="0" smtClean="0"/>
                  <a:t>Если </a:t>
                </a:r>
                <a:r>
                  <a:rPr lang="ru-RU" dirty="0"/>
                  <a:t>𝐴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и 𝐵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то возвратить (δ(𝑋, 𝐵), δ(𝑋</a:t>
                </a:r>
                <a:r>
                  <a:rPr lang="ru-RU" dirty="0" smtClean="0"/>
                  <a:t>′, </a:t>
                </a:r>
                <a:r>
                  <a:rPr lang="ru-RU" dirty="0"/>
                  <a:t>𝐴)).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 </a:t>
                </a:r>
                <a:r>
                  <a:rPr lang="ru-RU" dirty="0"/>
                  <a:t>вероятностной идеализации ϕ (ϕ выбирается наудачу из множества всех </a:t>
                </a:r>
                <a:r>
                  <a:rPr lang="ru-RU" dirty="0" smtClean="0"/>
                  <a:t>преобразований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/>
                          </a:rPr>
                          <m:t>{</m:t>
                        </m:r>
                        <m:r>
                          <a:rPr lang="en-US" dirty="0">
                            <a:latin typeface="Cambria Math"/>
                          </a:rPr>
                          <m:t>0</m:t>
                        </m:r>
                        <m:r>
                          <a:rPr lang="en-US" dirty="0">
                            <a:latin typeface="Cambria Math"/>
                          </a:rPr>
                          <m:t>,  </m:t>
                        </m:r>
                        <m:r>
                          <a:rPr lang="en-US" dirty="0">
                            <a:latin typeface="Cambria Math"/>
                          </a:rPr>
                          <m:t>1</m:t>
                        </m:r>
                        <m:r>
                          <a:rPr lang="en-US" dirty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dirty="0"/>
                  <a:t>) и достаточно большом 𝑛 вероятность события </a:t>
                </a:r>
                <a:r>
                  <a:rPr lang="ru-RU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:r>
                  <a:rPr lang="ru-RU" dirty="0"/>
                  <a:t>0} незначительна, а переменные 𝐴 и 𝐵 попадут в различные множества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dirty="0"/>
                  <a:t>с вероятностью, близкой к 1/2. Таким образом, атака завершится успехом примерно в половине случаев. При необходимости атаку можно повторить, повышая вероятность успеха</a:t>
                </a:r>
                <a:r>
                  <a:rPr lang="ru-RU" dirty="0" smtClean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1" t="-3221" r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Базовая атака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Функция </a:t>
                </a:r>
                <a:r>
                  <a:rPr lang="ru-RU" b="1" dirty="0" err="1" smtClean="0"/>
                  <a:t>хэширования</a:t>
                </a:r>
                <a:r>
                  <a:rPr lang="ru-RU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ℎ: {0, 1}*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Задача </a:t>
                </a:r>
                <a:r>
                  <a:rPr lang="ru-RU" b="1" dirty="0" err="1" smtClean="0"/>
                  <a:t>криптоанализа</a:t>
                </a:r>
                <a:r>
                  <a:rPr lang="ru-RU" b="1" dirty="0" smtClean="0"/>
                  <a:t> </a:t>
                </a:r>
                <a:r>
                  <a:rPr lang="ru-RU" b="1" dirty="0" smtClean="0"/>
                  <a:t>Н3</a:t>
                </a:r>
                <a:r>
                  <a:rPr lang="ru-RU" dirty="0" smtClean="0"/>
                  <a:t>: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найти различные 𝑋 и 𝑋′ такие, что ℎ(𝑋) = ℎ(𝑋′ </a:t>
                </a:r>
                <a:r>
                  <a:rPr lang="ru-RU" dirty="0" smtClean="0"/>
                  <a:t>)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Атака «дней рождения</a:t>
                </a:r>
                <a:r>
                  <a:rPr lang="ru-RU" b="1" dirty="0" smtClean="0">
                    <a:solidFill>
                      <a:srgbClr val="000000"/>
                    </a:solidFill>
                    <a:ea typeface="Arial" panose="020B0604020202020204" pitchFamily="34" charset="0"/>
                  </a:rPr>
                  <a:t>»: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00"/>
                    </a:solidFill>
                    <a:ea typeface="Arial" panose="020B0604020202020204" pitchFamily="34" charset="0"/>
                  </a:rPr>
                  <a:t>Является универсальной</a:t>
                </a:r>
                <a:r>
                  <a:rPr lang="ru-RU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атакой </a:t>
                </a:r>
                <a:r>
                  <a:rPr lang="ru-RU" dirty="0" smtClean="0">
                    <a:solidFill>
                      <a:srgbClr val="000000"/>
                    </a:solidFill>
                    <a:ea typeface="Arial" panose="020B0604020202020204" pitchFamily="34" charset="0"/>
                  </a:rPr>
                  <a:t>(</a:t>
                </a:r>
                <a:r>
                  <a:rPr lang="ru-RU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может быть применена к произвольной функции </a:t>
                </a:r>
                <a:r>
                  <a:rPr lang="ru-RU" dirty="0" err="1">
                    <a:solidFill>
                      <a:srgbClr val="000000"/>
                    </a:solidFill>
                    <a:ea typeface="Arial" panose="020B0604020202020204" pitchFamily="34" charset="0"/>
                  </a:rPr>
                  <a:t>хэширования</a:t>
                </a:r>
                <a:r>
                  <a:rPr lang="ru-RU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ℎ</a:t>
                </a:r>
                <a:r>
                  <a:rPr lang="ru-RU" dirty="0" smtClean="0">
                    <a:solidFill>
                      <a:srgbClr val="000000"/>
                    </a:solidFill>
                    <a:ea typeface="Arial" panose="020B0604020202020204" pitchFamily="34" charset="0"/>
                  </a:rPr>
                  <a:t>) </a:t>
                </a:r>
                <a:r>
                  <a:rPr lang="ru-RU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на решение задачи H3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9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</a:t>
            </a:r>
            <a:r>
              <a:rPr lang="ru-RU" b="1" dirty="0" err="1"/>
              <a:t>Брента</a:t>
            </a:r>
            <a:r>
              <a:rPr lang="ru-RU" b="1" dirty="0"/>
              <a:t> 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Для определения минимального периода </a:t>
                </a:r>
                <a:r>
                  <a:rPr lang="ru-RU" dirty="0"/>
                  <a:t>последовательности </a:t>
                </a: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 smtClean="0"/>
                  <a:t>) </a:t>
                </a:r>
                <a:r>
                  <a:rPr lang="ru-RU" dirty="0"/>
                  <a:t>можно использовать следующий </a:t>
                </a:r>
                <a:r>
                  <a:rPr lang="ru-RU" dirty="0" smtClean="0"/>
                  <a:t>алгоритм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Вход: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/>
                          </a:rPr>
                          <m:t>{</m:t>
                        </m:r>
                        <m:r>
                          <a:rPr lang="en-US" dirty="0">
                            <a:latin typeface="Cambria Math"/>
                          </a:rPr>
                          <m:t>0</m:t>
                        </m:r>
                        <m:r>
                          <a:rPr lang="en-US" dirty="0">
                            <a:latin typeface="Cambria Math"/>
                          </a:rPr>
                          <m:t>,  </m:t>
                        </m:r>
                        <m:r>
                          <a:rPr lang="en-US" dirty="0">
                            <a:latin typeface="Cambria Math"/>
                          </a:rPr>
                          <m:t>1</m:t>
                        </m:r>
                        <m:r>
                          <a:rPr lang="en-US" dirty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:r>
                  <a:rPr lang="el-GR" dirty="0"/>
                  <a:t>ϕ — </a:t>
                </a:r>
                <a:r>
                  <a:rPr lang="ru-RU" dirty="0"/>
                  <a:t>преобразование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/>
                          </a:rPr>
                          <m:t>{</m:t>
                        </m:r>
                        <m:r>
                          <a:rPr lang="en-US" dirty="0">
                            <a:latin typeface="Cambria Math"/>
                          </a:rPr>
                          <m:t>0</m:t>
                        </m:r>
                        <m:r>
                          <a:rPr lang="en-US" dirty="0">
                            <a:latin typeface="Cambria Math"/>
                          </a:rPr>
                          <m:t>,  </m:t>
                        </m:r>
                        <m:r>
                          <a:rPr lang="en-US" dirty="0">
                            <a:latin typeface="Cambria Math"/>
                          </a:rPr>
                          <m:t>1</m:t>
                        </m:r>
                        <m:r>
                          <a:rPr lang="en-US" dirty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(задается алгоритмически).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Выход</a:t>
                </a:r>
                <a:r>
                  <a:rPr lang="ru-RU" dirty="0"/>
                  <a:t>: 𝑟 — минимальный период последовательности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= </a:t>
                </a:r>
                <a:r>
                  <a:rPr lang="el-GR" dirty="0"/>
                  <a:t>ϕ(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= </a:t>
                </a:r>
                <a:r>
                  <a:rPr lang="el-GR" dirty="0"/>
                  <a:t>ϕ(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),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ru-RU" dirty="0" smtClean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Шаги</a:t>
                </a:r>
                <a:r>
                  <a:rPr lang="ru-RU" dirty="0"/>
                  <a:t>: 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𝐴 </a:t>
                </a:r>
                <a:r>
                  <a:rPr lang="ru-RU" dirty="0"/>
                  <a:t>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. 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ru-RU" dirty="0"/>
                  <a:t>Для </a:t>
                </a:r>
                <a:r>
                  <a:rPr lang="ru-RU" dirty="0"/>
                  <a:t>𝑖 = 0, 1,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/>
                  <a:t>выполнить: </a:t>
                </a:r>
                <a:endParaRPr lang="en-US" dirty="0"/>
              </a:p>
              <a:p>
                <a:pPr marL="971550" lvl="1" indent="-514350">
                  <a:buAutoNum type="arabicParenR"/>
                </a:pPr>
                <a:r>
                  <a:rPr lang="ru-RU" dirty="0"/>
                  <a:t>𝐵 </a:t>
                </a:r>
                <a:r>
                  <a:rPr lang="ru-RU" dirty="0"/>
                  <a:t>← </a:t>
                </a:r>
                <a:r>
                  <a:rPr lang="el-GR" dirty="0"/>
                  <a:t>ϕ(</a:t>
                </a:r>
                <a:r>
                  <a:rPr lang="ru-RU" dirty="0"/>
                  <a:t>𝐴); </a:t>
                </a:r>
                <a:endParaRPr lang="en-US" dirty="0"/>
              </a:p>
              <a:p>
                <a:pPr marL="971550" lvl="1" indent="-514350">
                  <a:buAutoNum type="arabicParenR"/>
                </a:pPr>
                <a:r>
                  <a:rPr lang="ru-RU" dirty="0"/>
                  <a:t>для </a:t>
                </a:r>
                <a:r>
                  <a:rPr lang="ru-RU" dirty="0"/>
                  <a:t>𝑟 = 1, </a:t>
                </a:r>
                <a:r>
                  <a:rPr lang="ru-RU" dirty="0"/>
                  <a:t>2,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/>
                  <a:t>: </a:t>
                </a:r>
                <a:r>
                  <a:rPr lang="ru-RU" dirty="0"/>
                  <a:t>если </a:t>
                </a:r>
                <a:r>
                  <a:rPr lang="ru-RU" dirty="0"/>
                  <a:t>𝐴 = 𝐵, то возвратить 𝑟, иначе 𝐵 ← </a:t>
                </a:r>
                <a:r>
                  <a:rPr lang="el-GR" dirty="0"/>
                  <a:t>ϕ(</a:t>
                </a:r>
                <a:r>
                  <a:rPr lang="ru-RU" dirty="0"/>
                  <a:t>𝐵); 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arenR" startAt="3"/>
                </a:pPr>
                <a:r>
                  <a:rPr lang="ru-RU" dirty="0"/>
                  <a:t>𝐴 </a:t>
                </a:r>
                <a:r>
                  <a:rPr lang="ru-RU" dirty="0"/>
                  <a:t>← 𝐵</a:t>
                </a:r>
                <a:r>
                  <a:rPr lang="ru-RU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1" t="-3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</a:t>
            </a:r>
            <a:r>
              <a:rPr lang="ru-RU" b="1" dirty="0" err="1"/>
              <a:t>Брента</a:t>
            </a:r>
            <a:r>
              <a:rPr lang="ru-RU" b="1" dirty="0"/>
              <a:t> 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89716" y="183850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На </a:t>
                </a:r>
                <a:r>
                  <a:rPr lang="ru-RU" dirty="0"/>
                  <a:t>𝑖-й итерации алгоритма проверяется совпадение сохраненного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 , 𝑡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dirty="0" smtClean="0"/>
                  <a:t>− </a:t>
                </a:r>
                <a:r>
                  <a:rPr lang="ru-RU" dirty="0"/>
                  <a:t>1, с вычисляемыми значениями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/>
                          <m:t>τ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τ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Первое найденное совпадение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/>
                          <m:t>τ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означает, что минимальный период 𝑟 = 𝑡 − </a:t>
                </a:r>
                <a:r>
                  <a:rPr lang="el-GR" dirty="0" smtClean="0"/>
                  <a:t>τ. </a:t>
                </a:r>
                <a:r>
                  <a:rPr lang="ru-RU" dirty="0" smtClean="0"/>
                  <a:t>Действительно, если минимальный период 𝑟′ &lt; 𝑟, то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и совпадение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/>
                          <m:t>τ</m:t>
                        </m:r>
                      </m:sub>
                    </m:sSub>
                    <m:r>
                      <a:rPr lang="el-G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не является первым.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716" y="1838504"/>
                <a:ext cx="10515600" cy="4351338"/>
              </a:xfrm>
              <a:blipFill rotWithShape="1">
                <a:blip r:embed="rId2"/>
                <a:stretch>
                  <a:fillRect l="-1217" t="-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25" y="3059536"/>
            <a:ext cx="8305804" cy="15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461" y="265775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просмотр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76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2400" dirty="0" smtClean="0"/>
                  <a:t>Пусть </a:t>
                </a:r>
                <a:r>
                  <a:rPr lang="ru-RU" sz="2400" dirty="0" err="1"/>
                  <a:t>хэш</a:t>
                </a:r>
                <a:r>
                  <a:rPr lang="ru-RU" sz="2400" dirty="0"/>
                  <a:t>-значения — это слова длины 𝑛 и пусть 𝑁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ru-RU" sz="2400" dirty="0" smtClean="0"/>
              </a:p>
              <a:p>
                <a:pPr>
                  <a:lnSpc>
                    <a:spcPct val="115000"/>
                  </a:lnSpc>
                </a:pPr>
                <a:r>
                  <a:rPr lang="ru-RU" sz="2400" b="1" dirty="0" smtClean="0"/>
                  <a:t>Вход</a:t>
                </a:r>
                <a:r>
                  <a:rPr lang="ru-RU" sz="2400" dirty="0" smtClean="0"/>
                  <a:t>: ℎ (задается описанием алгоритма </a:t>
                </a:r>
                <a:r>
                  <a:rPr lang="ru-RU" sz="2400" dirty="0" err="1"/>
                  <a:t>хэширования</a:t>
                </a:r>
                <a:r>
                  <a:rPr lang="ru-RU" sz="2400" dirty="0"/>
                  <a:t>). </a:t>
                </a:r>
                <a:endParaRPr lang="ru-RU" sz="2400" dirty="0" smtClean="0"/>
              </a:p>
              <a:p>
                <a:pPr>
                  <a:lnSpc>
                    <a:spcPct val="115000"/>
                  </a:lnSpc>
                </a:pPr>
                <a:r>
                  <a:rPr lang="ru-RU" sz="2400" b="1" dirty="0" smtClean="0"/>
                  <a:t>Выход</a:t>
                </a:r>
                <a:r>
                  <a:rPr lang="ru-RU" sz="2400" dirty="0"/>
                  <a:t>: 𝑋, 𝑋′ ∈ {0, 1} * — коллизионная пара (𝑋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ea typeface="Cambria Math"/>
                      </a:rPr>
                      <m:t>≠</m:t>
                    </m:r>
                  </m:oMath>
                </a14:m>
                <a:r>
                  <a:rPr lang="ru-RU" sz="2400" dirty="0" smtClean="0"/>
                  <a:t> 𝑋</a:t>
                </a:r>
                <a:r>
                  <a:rPr lang="ru-RU" sz="2400" dirty="0"/>
                  <a:t>′ , ℎ(𝑋) = ℎ(𝑋′ )). </a:t>
                </a:r>
                <a:endParaRPr lang="ru-RU" sz="2400" dirty="0" smtClean="0"/>
              </a:p>
              <a:p>
                <a:pPr>
                  <a:lnSpc>
                    <a:spcPct val="115000"/>
                  </a:lnSpc>
                </a:pPr>
                <a:r>
                  <a:rPr lang="ru-RU" sz="2400" b="1" dirty="0" smtClean="0"/>
                  <a:t>Шаги</a:t>
                </a:r>
                <a:r>
                  <a:rPr lang="ru-RU" sz="2400" dirty="0"/>
                  <a:t>: </a:t>
                </a:r>
                <a:endParaRPr lang="ru-RU" sz="2400" dirty="0" smtClean="0"/>
              </a:p>
              <a:p>
                <a:pPr marL="514350" indent="-514350">
                  <a:lnSpc>
                    <a:spcPct val="115000"/>
                  </a:lnSpc>
                  <a:buAutoNum type="arabicPeriod"/>
                </a:pPr>
                <a:r>
                  <a:rPr lang="ru-RU" sz="2400" dirty="0" smtClean="0"/>
                  <a:t>Выбрать </a:t>
                </a:r>
                <a:r>
                  <a:rPr lang="ru-RU" sz="2400" dirty="0"/>
                  <a:t>конечное множество </a:t>
                </a:r>
                <a:r>
                  <a:rPr lang="en-US" sz="2400" dirty="0"/>
                  <a:t>X ⊂ {0, 1} * </a:t>
                </a:r>
                <a:r>
                  <a:rPr lang="ru-RU" sz="2400" dirty="0"/>
                  <a:t>мощностью |</a:t>
                </a:r>
                <a:r>
                  <a:rPr lang="en-US" sz="2400" dirty="0"/>
                  <a:t>X| ≫ </a:t>
                </a:r>
                <a:r>
                  <a:rPr lang="ru-RU" sz="2400" dirty="0" smtClean="0"/>
                  <a:t>𝑁. </a:t>
                </a:r>
              </a:p>
              <a:p>
                <a:pPr marL="514350" indent="-514350">
                  <a:lnSpc>
                    <a:spcPct val="115000"/>
                  </a:lnSpc>
                  <a:buAutoNum type="arabicPeriod"/>
                </a:pPr>
                <a:r>
                  <a:rPr lang="ru-RU" sz="2400" dirty="0" smtClean="0"/>
                  <a:t>Зарезервировать </a:t>
                </a:r>
                <a:r>
                  <a:rPr lang="ru-RU" sz="2400" dirty="0"/>
                  <a:t>массив 𝐻 из 𝑁 ячеек памяти. В ячейках размещаются элементы </a:t>
                </a:r>
                <a:r>
                  <a:rPr lang="en-US" sz="2400" dirty="0"/>
                  <a:t>X, </a:t>
                </a:r>
                <a:r>
                  <a:rPr lang="ru-RU" sz="2400" dirty="0"/>
                  <a:t>ячейки индексируются словами из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/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400" dirty="0"/>
                          <m:t>{</m:t>
                        </m:r>
                        <m:r>
                          <m:rPr>
                            <m:nor/>
                          </m:rPr>
                          <a:rPr lang="ru-RU" sz="2400" dirty="0"/>
                          <m:t>0</m:t>
                        </m:r>
                        <m:r>
                          <m:rPr>
                            <m:nor/>
                          </m:rPr>
                          <a:rPr lang="ru-RU" sz="2400" dirty="0"/>
                          <m:t>, </m:t>
                        </m:r>
                        <m:r>
                          <m:rPr>
                            <m:nor/>
                          </m:rPr>
                          <a:rPr lang="ru-RU" sz="2400" dirty="0"/>
                          <m:t>1</m:t>
                        </m:r>
                        <m:r>
                          <m:rPr>
                            <m:nor/>
                          </m:rPr>
                          <a:rPr lang="ru-RU" sz="2400" dirty="0"/>
                          <m:t>}</m:t>
                        </m:r>
                      </m:e>
                      <m:sup>
                        <m:r>
                          <a:rPr lang="en-US" sz="2400" b="0" i="1" smtClean="0"/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: 𝐻[</a:t>
                </a:r>
                <a:r>
                  <a:rPr lang="ru-RU" sz="2400" dirty="0" smtClean="0"/>
                  <a:t>𝑌] </a:t>
                </a:r>
                <a:r>
                  <a:rPr lang="ru-RU" sz="2400" dirty="0"/>
                  <a:t>— ячейка по индексу </a:t>
                </a:r>
                <a:r>
                  <a:rPr lang="ru-RU" sz="2400" dirty="0" smtClean="0"/>
                  <a:t>𝑌. Первоначально </a:t>
                </a:r>
                <a:r>
                  <a:rPr lang="ru-RU" sz="2400" dirty="0"/>
                  <a:t>все ячейки заполняются символом ⊥ (пусто). </a:t>
                </a:r>
                <a:endParaRPr lang="ru-RU" sz="24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lnSpc>
                    <a:spcPct val="115000"/>
                  </a:lnSpc>
                  <a:buFont typeface="+mj-lt"/>
                  <a:buAutoNum type="arabicPeriod" startAt="3"/>
                </a:pPr>
                <a:r>
                  <a:rPr lang="ru-RU" sz="2400" dirty="0" smtClean="0"/>
                  <a:t>𝑋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ru-RU" sz="2400" i="1" smtClean="0"/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/>
                          <m:t>𝑅</m:t>
                        </m:r>
                      </m:e>
                    </m:groupChr>
                  </m:oMath>
                </a14:m>
                <a:r>
                  <a:rPr lang="en-US" sz="2400" dirty="0" smtClean="0"/>
                  <a:t>X</a:t>
                </a:r>
                <a:r>
                  <a:rPr lang="en-US" sz="2400" dirty="0"/>
                  <a:t>. </a:t>
                </a:r>
                <a:endParaRPr lang="ru-RU" sz="2400" dirty="0" smtClean="0"/>
              </a:p>
              <a:p>
                <a:pPr marL="514350" indent="-514350">
                  <a:lnSpc>
                    <a:spcPct val="115000"/>
                  </a:lnSpc>
                  <a:buAutoNum type="arabicPeriod" startAt="3"/>
                </a:pPr>
                <a:r>
                  <a:rPr lang="ru-RU" sz="2400" dirty="0" smtClean="0"/>
                  <a:t>𝑌 </a:t>
                </a:r>
                <a:r>
                  <a:rPr lang="ru-RU" sz="2400" dirty="0"/>
                  <a:t>← ℎ(𝑋). </a:t>
                </a:r>
                <a:endParaRPr lang="ru-RU" sz="2400" dirty="0" smtClean="0"/>
              </a:p>
              <a:p>
                <a:pPr marL="514350" indent="-514350">
                  <a:lnSpc>
                    <a:spcPct val="115000"/>
                  </a:lnSpc>
                  <a:buAutoNum type="arabicPeriod" startAt="3"/>
                </a:pPr>
                <a:r>
                  <a:rPr lang="ru-RU" sz="2400" dirty="0" smtClean="0"/>
                  <a:t>Если </a:t>
                </a:r>
                <a:r>
                  <a:rPr lang="ru-RU" sz="2400" dirty="0"/>
                  <a:t>𝐻[</a:t>
                </a:r>
                <a:r>
                  <a:rPr lang="ru-RU" sz="2400" dirty="0" smtClean="0"/>
                  <a:t>𝑌] </a:t>
                </a:r>
                <a14:m>
                  <m:oMath xmlns:m="http://schemas.openxmlformats.org/officeDocument/2006/math">
                    <m:r>
                      <a:rPr lang="ru-RU" sz="2400" i="1">
                        <a:ea typeface="Cambria Math"/>
                      </a:rPr>
                      <m:t>≠ </m:t>
                    </m:r>
                  </m:oMath>
                </a14:m>
                <a:r>
                  <a:rPr lang="ru-RU" sz="2400" dirty="0" smtClean="0"/>
                  <a:t>⊥ </a:t>
                </a:r>
                <a:r>
                  <a:rPr lang="ru-RU" sz="2400" dirty="0"/>
                  <a:t>и 𝑋</a:t>
                </a:r>
                <a:r>
                  <a:rPr lang="ru-RU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a typeface="Cambria Math"/>
                      </a:rPr>
                      <m:t>≠ </m:t>
                    </m:r>
                  </m:oMath>
                </a14:m>
                <a:r>
                  <a:rPr lang="ru-RU" sz="2400" dirty="0"/>
                  <a:t>𝐻[</a:t>
                </a:r>
                <a:r>
                  <a:rPr lang="ru-RU" sz="2400" dirty="0" smtClean="0"/>
                  <a:t>𝑌], </a:t>
                </a:r>
                <a:r>
                  <a:rPr lang="ru-RU" sz="2400" dirty="0"/>
                  <a:t>то перейти к шагу 7. </a:t>
                </a:r>
                <a:endParaRPr lang="ru-RU" sz="2400" dirty="0" smtClean="0"/>
              </a:p>
              <a:p>
                <a:pPr marL="514350" indent="-514350">
                  <a:lnSpc>
                    <a:spcPct val="115000"/>
                  </a:lnSpc>
                  <a:buAutoNum type="arabicPeriod" startAt="3"/>
                </a:pPr>
                <a:r>
                  <a:rPr lang="ru-RU" sz="2400" dirty="0" smtClean="0"/>
                  <a:t>𝐻</a:t>
                </a:r>
                <a:r>
                  <a:rPr lang="ru-RU" sz="2400" dirty="0"/>
                  <a:t>[</a:t>
                </a:r>
                <a:r>
                  <a:rPr lang="ru-RU" sz="2400" dirty="0" smtClean="0"/>
                  <a:t>𝑌] </a:t>
                </a:r>
                <a:r>
                  <a:rPr lang="ru-RU" sz="2400" dirty="0"/>
                  <a:t>← 𝑋 и перейти к шагу 3. </a:t>
                </a:r>
                <a:endParaRPr lang="ru-RU" sz="2400" dirty="0" smtClean="0"/>
              </a:p>
              <a:p>
                <a:pPr marL="514350" indent="-514350">
                  <a:lnSpc>
                    <a:spcPct val="115000"/>
                  </a:lnSpc>
                  <a:buAutoNum type="arabicPeriod" startAt="3"/>
                </a:pPr>
                <a:r>
                  <a:rPr lang="ru-RU" sz="2400" dirty="0" smtClean="0"/>
                  <a:t>Возвратить </a:t>
                </a:r>
                <a:r>
                  <a:rPr lang="ru-RU" sz="2400" dirty="0"/>
                  <a:t>(𝑋, 𝐻[</a:t>
                </a:r>
                <a:r>
                  <a:rPr lang="ru-RU" sz="2400" dirty="0" smtClean="0"/>
                  <a:t>𝑌]).</a:t>
                </a:r>
                <a:endParaRPr lang="ru-RU" sz="24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Среднее время атаки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/>
                  <a:t>Будем идеализировать функцию </a:t>
                </a:r>
                <a:r>
                  <a:rPr lang="ru-RU" dirty="0" err="1" smtClean="0"/>
                  <a:t>хэширования</a:t>
                </a:r>
                <a:r>
                  <a:rPr lang="ru-RU" dirty="0" smtClean="0"/>
                  <a:t> </a:t>
                </a:r>
                <a:r>
                  <a:rPr lang="ru-RU" dirty="0"/>
                  <a:t>и считать, что вычисляемые в ходе атаки </a:t>
                </a:r>
                <a:r>
                  <a:rPr lang="ru-RU" dirty="0" err="1"/>
                  <a:t>хэш</a:t>
                </a:r>
                <a:r>
                  <a:rPr lang="ru-RU" dirty="0"/>
                  <a:t>-значения 𝑌 являются реализациями независимых случайных величин с равномерным распределением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{</m:t>
                        </m:r>
                        <m:r>
                          <m:rPr>
                            <m:nor/>
                          </m:rPr>
                          <a:rPr lang="ru-RU" dirty="0"/>
                          <m:t>0</m:t>
                        </m:r>
                        <m:r>
                          <m:rPr>
                            <m:nor/>
                          </m:rPr>
                          <a:rPr lang="ru-RU" dirty="0"/>
                          <m:t>, </m:t>
                        </m:r>
                        <m:r>
                          <m:rPr>
                            <m:nor/>
                          </m:rPr>
                          <a:rPr lang="ru-RU" dirty="0"/>
                          <m:t>1</m:t>
                        </m:r>
                        <m:r>
                          <m:rPr>
                            <m:nor/>
                          </m:rPr>
                          <a:rPr lang="ru-RU" dirty="0"/>
                          <m:t>}</m:t>
                        </m:r>
                      </m:e>
                      <m:sup>
                        <m:r>
                          <a:rPr lang="en-US" i="1"/>
                          <m:t>𝑛</m:t>
                        </m:r>
                      </m:sup>
                    </m:sSup>
                    <m:r>
                      <a:rPr lang="ru-RU" b="0" i="0" smtClean="0"/>
                      <m:t>. </m:t>
                    </m:r>
                  </m:oMath>
                </a14:m>
                <a:endParaRPr lang="ru-RU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/>
                  <a:t>Поскольку |X| ≫ 𝑁, вероятность совпадения 𝑋 = 𝐻[𝑌] пренебрежимо мала.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Среднее время атаки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Вероятнос</a:t>
            </a:r>
            <a:r>
              <a:rPr lang="ru-RU" sz="3200" b="1" dirty="0"/>
              <a:t>т</a:t>
            </a:r>
            <a:r>
              <a:rPr lang="ru-RU" sz="3200" b="1" dirty="0" smtClean="0"/>
              <a:t>ная модель:</a:t>
            </a:r>
          </a:p>
          <a:p>
            <a:pPr marL="0" indent="0">
              <a:buNone/>
            </a:pPr>
            <a:r>
              <a:rPr lang="ru-RU" dirty="0" err="1" smtClean="0"/>
              <a:t>Хэш</a:t>
            </a:r>
            <a:r>
              <a:rPr lang="ru-RU" dirty="0" smtClean="0"/>
              <a:t>-значения </a:t>
            </a:r>
            <a:r>
              <a:rPr lang="ru-RU" dirty="0"/>
              <a:t>𝑌 можно интерпретировать как частицы, которые случайно независимо друг от друга размещаются в 𝑁 ячеек.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Пусть </a:t>
            </a:r>
            <a:r>
              <a:rPr lang="ru-RU" dirty="0"/>
              <a:t>ν — номер первой частицы, которая попадает в уже занятую ячейку. Попадание означает, что ℎ(𝑋) = ℎ</a:t>
            </a:r>
            <a:r>
              <a:rPr lang="ru-RU" dirty="0" smtClean="0"/>
              <a:t>(𝑋′) </a:t>
            </a:r>
            <a:r>
              <a:rPr lang="ru-RU" dirty="0"/>
              <a:t>для некоторых случайных 𝑋, 𝑋</a:t>
            </a:r>
            <a:r>
              <a:rPr lang="ru-RU" dirty="0" smtClean="0"/>
              <a:t>′ ∈ </a:t>
            </a:r>
            <a:r>
              <a:rPr lang="ru-RU" dirty="0"/>
              <a:t>X. </a:t>
            </a:r>
            <a:r>
              <a:rPr lang="ru-RU" dirty="0" smtClean="0"/>
              <a:t>При </a:t>
            </a:r>
            <a:r>
              <a:rPr lang="ru-RU" dirty="0"/>
              <a:t>этом ν — время ожидания </a:t>
            </a:r>
            <a:r>
              <a:rPr lang="ru-RU" dirty="0" smtClean="0"/>
              <a:t>коллизии</a:t>
            </a:r>
            <a:r>
              <a:rPr lang="ru-RU" dirty="0"/>
              <a:t>, или время атаки «дней рождения», выраженное в количестве обращений к алгоритму 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Среднее время атаки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/>
                  <a:t>Вероятностная </a:t>
                </a:r>
                <a:r>
                  <a:rPr lang="ru-RU" sz="3200" b="1" dirty="0"/>
                  <a:t>модель:</a:t>
                </a:r>
                <a:endParaRPr lang="ru-RU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/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𝑁</m:t>
                        </m:r>
                      </m:e>
                      <m:sup>
                        <m:r>
                          <a:rPr lang="en-US" b="0" i="1" smtClean="0"/>
                          <m:t>[</m:t>
                        </m:r>
                        <m:r>
                          <a:rPr lang="en-US" b="0" i="1" smtClean="0"/>
                          <m:t>𝑡</m:t>
                        </m:r>
                        <m:r>
                          <a:rPr lang="en-US" b="0" i="1" smtClean="0"/>
                          <m:t>]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= </a:t>
                </a:r>
                <a:r>
                  <a:rPr lang="ru-RU" dirty="0"/>
                  <a:t>𝑁(𝑁 − </a:t>
                </a:r>
                <a:r>
                  <a:rPr lang="ru-RU" dirty="0" smtClean="0"/>
                  <a:t>1)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ru-RU" dirty="0" smtClean="0"/>
                  <a:t>(</a:t>
                </a:r>
                <a:r>
                  <a:rPr lang="ru-RU" dirty="0"/>
                  <a:t>𝑁 − 𝑡 + 1</a:t>
                </a:r>
                <a:r>
                  <a:rPr lang="ru-RU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𝑁</m:t>
                        </m:r>
                        <m:r>
                          <a:rPr lang="ru-RU" b="0" i="1" dirty="0" smtClean="0"/>
                          <m:t>!</m:t>
                        </m:r>
                      </m:num>
                      <m:den>
                        <m:d>
                          <m:dPr>
                            <m:ctrlPr>
                              <a:rPr lang="ru-RU" b="0" i="1" smtClean="0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ru-RU" dirty="0"/>
                              <m:t>𝑁</m:t>
                            </m:r>
                            <m:r>
                              <a:rPr lang="ru-RU" b="0" i="1" dirty="0" smtClean="0"/>
                              <m:t>−</m:t>
                            </m:r>
                            <m:r>
                              <a:rPr lang="en-US" b="0" i="1" dirty="0" smtClean="0"/>
                              <m:t>𝑡</m:t>
                            </m:r>
                          </m:e>
                        </m:d>
                        <m:r>
                          <a:rPr lang="en-US" b="0" i="1" dirty="0" smtClean="0"/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𝑁</m:t>
                        </m:r>
                      </m:e>
                      <m:sup>
                        <m:r>
                          <a:rPr lang="en-US" i="1"/>
                          <m:t>[</m:t>
                        </m:r>
                        <m:r>
                          <a:rPr lang="en-US" b="0" i="1" smtClean="0"/>
                          <m:t>0</m:t>
                        </m:r>
                        <m:r>
                          <a:rPr lang="en-US" i="1"/>
                          <m:t>]</m:t>
                        </m:r>
                      </m:sup>
                    </m:sSup>
                  </m:oMath>
                </a14:m>
                <a:r>
                  <a:rPr lang="en-US" dirty="0" smtClean="0"/>
                  <a:t> = 1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Лемма </a:t>
                </a:r>
                <a:r>
                  <a:rPr lang="ru-RU" b="1" dirty="0"/>
                  <a:t>(</a:t>
                </a:r>
                <a:r>
                  <a:rPr lang="ru-RU" dirty="0"/>
                  <a:t>метод Лапласа</a:t>
                </a:r>
                <a:r>
                  <a:rPr lang="ru-RU" b="1" dirty="0"/>
                  <a:t>).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ru-RU" dirty="0" smtClean="0"/>
                  <a:t>Пусть </a:t>
                </a:r>
                <a:r>
                  <a:rPr lang="ru-RU" dirty="0"/>
                  <a:t>выполнены следующие условия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/>
                  <a:t>[𝑎, 𝑏] — конечный отрезок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/>
                  <a:t>функция 𝑆(𝑥) бесконечное число раз дифференцируема на [𝑎, </a:t>
                </a:r>
                <a:r>
                  <a:rPr lang="en-US" dirty="0"/>
                  <a:t>b</a:t>
                </a:r>
                <a:r>
                  <a:rPr lang="ru-RU" dirty="0" smtClean="0"/>
                  <a:t>]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07" t="-2941" r="-1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Среднее время атаки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Лемма (</a:t>
                </a:r>
                <a:r>
                  <a:rPr lang="ru-RU" dirty="0" smtClean="0"/>
                  <a:t>продолжение</a:t>
                </a:r>
                <a:r>
                  <a:rPr lang="ru-RU" b="1" dirty="0" smtClean="0"/>
                  <a:t>)</a:t>
                </a:r>
                <a:endParaRPr lang="ru-RU" dirty="0" smtClean="0"/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mtClean="0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max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dirty="0"/>
                          <m:t>𝑥</m:t>
                        </m:r>
                        <m:r>
                          <m:rPr>
                            <m:nor/>
                          </m:rPr>
                          <a:rPr lang="ru-RU" dirty="0"/>
                          <m:t>∈[</m:t>
                        </m:r>
                        <m:r>
                          <m:rPr>
                            <m:nor/>
                          </m:rPr>
                          <a:rPr lang="ru-RU" dirty="0"/>
                          <m:t>𝑎</m:t>
                        </m:r>
                        <m:r>
                          <m:rPr>
                            <m:nor/>
                          </m:rPr>
                          <a:rPr lang="ru-RU" dirty="0"/>
                          <m:t>,</m:t>
                        </m:r>
                        <m:r>
                          <m:rPr>
                            <m:nor/>
                          </m:rPr>
                          <a:rPr lang="ru-RU" dirty="0"/>
                          <m:t>𝑏</m:t>
                        </m:r>
                        <m:r>
                          <m:rPr>
                            <m:nor/>
                          </m:rPr>
                          <a:rPr lang="ru-RU" dirty="0"/>
                          <m:t>]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𝑆</a:t>
                </a:r>
                <a:r>
                  <a:rPr lang="ru-RU" dirty="0"/>
                  <a:t>(𝑥) достигается при 𝑥 = </a:t>
                </a:r>
                <a:r>
                  <a:rPr lang="ru-RU" dirty="0" smtClean="0"/>
                  <a:t>𝑎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ru-RU" dirty="0" smtClean="0"/>
                  <a:t>𝑆′′(</a:t>
                </a:r>
                <a:r>
                  <a:rPr lang="ru-RU" dirty="0"/>
                  <a:t>𝑎) </a:t>
                </a:r>
                <a14:m>
                  <m:oMath xmlns:m="http://schemas.openxmlformats.org/officeDocument/2006/math">
                    <m:r>
                      <a:rPr lang="ru-RU" i="1" smtClean="0">
                        <a:ea typeface="Cambria Math"/>
                      </a:rPr>
                      <m:t>≠</m:t>
                    </m:r>
                  </m:oMath>
                </a14:m>
                <a:r>
                  <a:rPr lang="ru-RU" dirty="0" smtClean="0"/>
                  <a:t> 0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Тогда </a:t>
                </a:r>
                <a:r>
                  <a:rPr lang="ru-RU" dirty="0"/>
                  <a:t>при 𝑁 → </a:t>
                </a:r>
                <a14:m>
                  <m:oMath xmlns:m="http://schemas.openxmlformats.org/officeDocument/2006/math">
                    <m:r>
                      <a:rPr lang="ru-RU" i="1" smtClean="0">
                        <a:ea typeface="Cambria Math"/>
                      </a:rPr>
                      <m:t>∞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/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/>
                          <m:t>𝑎</m:t>
                        </m:r>
                      </m:sub>
                      <m:sup>
                        <m:r>
                          <a:rPr lang="en-US" b="0" i="1" smtClean="0"/>
                          <m:t>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/>
                          <m:t>exp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ru-RU" dirty="0"/>
                          <m:t>𝑁𝑆</m:t>
                        </m:r>
                        <m:r>
                          <m:rPr>
                            <m:nor/>
                          </m:rPr>
                          <a:rPr lang="ru-RU" dirty="0"/>
                          <m:t>(</m:t>
                        </m:r>
                        <m:r>
                          <m:rPr>
                            <m:nor/>
                          </m:rPr>
                          <a:rPr lang="ru-RU" dirty="0"/>
                          <m:t>𝑥</m:t>
                        </m:r>
                        <m:r>
                          <m:rPr>
                            <m:nor/>
                          </m:rPr>
                          <a:rPr lang="ru-RU" dirty="0"/>
                          <m:t>))</m:t>
                        </m:r>
                        <m:r>
                          <m:rPr>
                            <m:nor/>
                          </m:rPr>
                          <a:rPr lang="ru-RU" dirty="0"/>
                          <m:t>𝑑𝑥</m:t>
                        </m:r>
                      </m:e>
                    </m:nary>
                    <m:r>
                      <a:rPr lang="en-US" b="0" i="1" smtClean="0"/>
                      <m:t>=</m:t>
                    </m:r>
                    <m:rad>
                      <m:radPr>
                        <m:degHide m:val="on"/>
                        <m:ctrlPr>
                          <a:rPr lang="en-US" b="0" i="1" smtClean="0"/>
                        </m:ctrlPr>
                      </m:radPr>
                      <m:deg/>
                      <m:e>
                        <m:r>
                          <a:rPr lang="en-US" b="0" i="1" smtClean="0"/>
                          <m:t>−</m:t>
                        </m:r>
                        <m:f>
                          <m:fPr>
                            <m:ctrlPr>
                              <a:rPr lang="en-US" b="0" i="1" smtClean="0"/>
                            </m:ctrlPr>
                          </m:fPr>
                          <m:num>
                            <m:r>
                              <a:rPr lang="en-US" b="0" i="1" smtClean="0"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/>
                              <m:t>2</m:t>
                            </m:r>
                            <m:r>
                              <a:rPr lang="en-US" b="0" i="1" smtClean="0"/>
                              <m:t>𝑁</m:t>
                            </m:r>
                            <m:sSup>
                              <m:sSupPr>
                                <m:ctrlPr>
                                  <a:rPr lang="en-US" b="0" i="1" smtClean="0"/>
                                </m:ctrlPr>
                              </m:sSupPr>
                              <m:e>
                                <m:r>
                                  <a:rPr lang="en-US" b="0" i="1" smtClean="0"/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/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/>
                                </m:ctrlPr>
                              </m:dPr>
                              <m:e>
                                <m:r>
                                  <a:rPr lang="en-US" b="0" i="1" smtClean="0"/>
                                  <m:t>𝑎</m:t>
                                </m:r>
                              </m:e>
                            </m:d>
                          </m:den>
                        </m:f>
                      </m:e>
                    </m:rad>
                    <m:sSup>
                      <m:sSupPr>
                        <m:ctrlPr>
                          <a:rPr lang="en-US" b="0" i="1" smtClean="0"/>
                        </m:ctrlPr>
                      </m:sSupPr>
                      <m:e>
                        <m:r>
                          <a:rPr lang="en-US" b="0" i="1" smtClean="0"/>
                          <m:t>𝑒</m:t>
                        </m:r>
                      </m:e>
                      <m:sup>
                        <m:r>
                          <a:rPr lang="en-US" b="0" i="1" smtClean="0"/>
                          <m:t>𝑁𝑆</m:t>
                        </m:r>
                        <m:d>
                          <m:dPr>
                            <m:ctrlPr>
                              <a:rPr lang="en-US" b="0" i="1" smtClean="0"/>
                            </m:ctrlPr>
                          </m:dPr>
                          <m:e>
                            <m:r>
                              <a:rPr lang="en-US" b="0" i="1" smtClean="0"/>
                              <m:t>𝑎</m:t>
                            </m:r>
                          </m:e>
                        </m:d>
                      </m:sup>
                    </m:sSup>
                    <m:r>
                      <a:rPr lang="en-US" b="0" i="1" smtClean="0"/>
                      <m:t>(</m:t>
                    </m:r>
                    <m:r>
                      <a:rPr lang="en-US" b="0" i="1" smtClean="0"/>
                      <m:t>1</m:t>
                    </m:r>
                    <m:r>
                      <a:rPr lang="en-US" b="0" i="1" smtClean="0"/>
                      <m:t>+</m:t>
                    </m:r>
                    <m:r>
                      <m:rPr>
                        <m:nor/>
                      </m:rPr>
                      <a:rPr lang="ru-RU"/>
                      <m:t>𝑜</m:t>
                    </m:r>
                    <m:r>
                      <m:rPr>
                        <m:nor/>
                      </m:rPr>
                      <a:rPr lang="ru-RU"/>
                      <m:t>(</m:t>
                    </m:r>
                    <m:r>
                      <m:rPr>
                        <m:nor/>
                      </m:rPr>
                      <a:rPr lang="ru-RU"/>
                      <m:t>1</m:t>
                    </m:r>
                    <m:r>
                      <m:rPr>
                        <m:nor/>
                      </m:rPr>
                      <a:rPr lang="ru-RU"/>
                      <m:t>)</m:t>
                    </m:r>
                    <m:r>
                      <m:rPr>
                        <m:nor/>
                      </m:rPr>
                      <a:rPr lang="en-US" b="0" i="0" smtClean="0"/>
                      <m:t>)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Среднее время атаки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/>
                  <a:t>Вероятностная модель: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Теорема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Среднее </a:t>
                </a:r>
                <a:r>
                  <a:rPr lang="ru-RU" dirty="0"/>
                  <a:t>время ожидания </a:t>
                </a:r>
                <a:r>
                  <a:rPr lang="ru-RU" dirty="0" smtClean="0"/>
                  <a:t>коллизии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m:rPr>
                          <m:nor/>
                        </m:rPr>
                        <a:rPr lang="el-GR"/>
                        <m:t>ν</m:t>
                      </m:r>
                      <m:r>
                        <m:rPr>
                          <m:nor/>
                        </m:rPr>
                        <a:rPr lang="el-GR"/>
                        <m:t> = </m:t>
                      </m:r>
                      <m:nary>
                        <m:naryPr>
                          <m:chr m:val="∑"/>
                          <m:ctrlPr>
                            <a:rPr lang="el-GR" i="1" smtClean="0"/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/>
                            <m:t>𝑡</m:t>
                          </m:r>
                          <m:r>
                            <m:rPr>
                              <m:brk m:alnAt="23"/>
                            </m:rPr>
                            <a:rPr lang="en-US" b="0" i="1" smtClean="0"/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/>
                            <m:t>0</m:t>
                          </m:r>
                        </m:sub>
                        <m:sup>
                          <m:r>
                            <a:rPr lang="en-US" b="0" i="1" smtClean="0"/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l-GR" i="1" smtClean="0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i="1" smtClean="0"/>
                                  </m:ctrlPr>
                                </m:sSupPr>
                                <m:e>
                                  <m:r>
                                    <a:rPr lang="en-US" b="0" i="1" smtClean="0"/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/>
                                    <m:t>[</m:t>
                                  </m:r>
                                  <m:r>
                                    <a:rPr lang="en-US" b="0" i="1" smtClean="0"/>
                                    <m:t>𝑡</m:t>
                                  </m:r>
                                  <m:r>
                                    <a:rPr lang="en-US" b="0" i="1" smtClean="0"/>
                                    <m:t>]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i="1" smtClean="0"/>
                                  </m:ctrlPr>
                                </m:sSupPr>
                                <m:e>
                                  <m:r>
                                    <a:rPr lang="en-US" b="0" i="1" smtClean="0"/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/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nor/>
                        </m:rPr>
                        <a:rPr lang="ru-RU"/>
                        <m:t>= </m:t>
                      </m:r>
                      <m:r>
                        <m:rPr>
                          <m:nor/>
                        </m:rPr>
                        <a:rPr lang="ru-RU"/>
                        <m:t>𝑁</m:t>
                      </m:r>
                      <m:r>
                        <m:rPr>
                          <m:nor/>
                        </m:rPr>
                        <a:rPr lang="ru-RU"/>
                        <m:t> </m:t>
                      </m:r>
                      <m:nary>
                        <m:naryPr>
                          <m:limLoc m:val="undOvr"/>
                          <m:ctrlPr>
                            <a:rPr lang="ru-RU" i="1" smtClean="0"/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/>
                            <m:t>0</m:t>
                          </m:r>
                        </m:sub>
                        <m:sup>
                          <m:r>
                            <a:rPr lang="ru-RU" i="1" smtClean="0"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i="1" smtClean="0"/>
                              </m:ctrlPr>
                            </m:sSupPr>
                            <m:e>
                              <m:r>
                                <a:rPr lang="en-US" b="0" i="1" smtClean="0"/>
                                <m:t>𝑒</m:t>
                              </m:r>
                            </m:e>
                            <m:sup>
                              <m:r>
                                <a:rPr lang="en-US" b="0" i="1" smtClean="0"/>
                                <m:t>−</m:t>
                              </m:r>
                              <m:r>
                                <a:rPr lang="en-US" b="0" i="1" smtClean="0"/>
                                <m:t>𝑁𝑥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ru-RU" i="1" smtClean="0"/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ru-RU"/>
                            <m:t>(</m:t>
                          </m:r>
                          <m:r>
                            <m:rPr>
                              <m:nor/>
                            </m:rPr>
                            <a:rPr lang="ru-RU"/>
                            <m:t>1 </m:t>
                          </m:r>
                          <m:r>
                            <m:rPr>
                              <m:nor/>
                            </m:rPr>
                            <a:rPr lang="ru-RU"/>
                            <m:t>+ </m:t>
                          </m:r>
                          <m:r>
                            <m:rPr>
                              <m:nor/>
                            </m:rPr>
                            <a:rPr lang="ru-RU"/>
                            <m:t>𝑥</m:t>
                          </m:r>
                          <m:r>
                            <m:rPr>
                              <m:nor/>
                            </m:rPr>
                            <a:rPr lang="en-US"/>
                            <m:t>)</m:t>
                          </m:r>
                        </m:e>
                        <m:sup>
                          <m:r>
                            <a:rPr lang="en-US" b="0" i="1" smtClean="0"/>
                            <m:t>𝑁</m:t>
                          </m:r>
                        </m:sup>
                      </m:sSup>
                      <m:r>
                        <m:rPr>
                          <m:nor/>
                        </m:rPr>
                        <a:rPr lang="ru-RU"/>
                        <m:t>𝑑𝑥</m:t>
                      </m:r>
                      <m:r>
                        <m:rPr>
                          <m:nor/>
                        </m:rPr>
                        <a:rPr lang="ru-RU"/>
                        <m:t> </m:t>
                      </m:r>
                      <m:r>
                        <m:rPr>
                          <m:nor/>
                        </m:rPr>
                        <a:rPr lang="ru-RU"/>
                        <m:t>= </m:t>
                      </m:r>
                      <m:rad>
                        <m:radPr>
                          <m:degHide m:val="on"/>
                          <m:ctrlPr>
                            <a:rPr lang="ru-RU" i="1" smtClean="0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 smtClean="0"/>
                              </m:ctrlPr>
                            </m:fPr>
                            <m:num>
                              <m:r>
                                <a:rPr lang="ru-RU" i="1" smtClean="0"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/>
                                <m:t>2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ru-RU"/>
                        <m:t>(</m:t>
                      </m:r>
                      <m:r>
                        <m:rPr>
                          <m:nor/>
                        </m:rPr>
                        <a:rPr lang="ru-RU"/>
                        <m:t>1 </m:t>
                      </m:r>
                      <m:r>
                        <m:rPr>
                          <m:nor/>
                        </m:rPr>
                        <a:rPr lang="ru-RU"/>
                        <m:t>+ </m:t>
                      </m:r>
                      <m:r>
                        <m:rPr>
                          <m:nor/>
                        </m:rPr>
                        <a:rPr lang="ru-RU"/>
                        <m:t>𝑜</m:t>
                      </m:r>
                      <m:r>
                        <m:rPr>
                          <m:nor/>
                        </m:rPr>
                        <a:rPr lang="ru-RU"/>
                        <m:t>(</m:t>
                      </m:r>
                      <m:r>
                        <m:rPr>
                          <m:nor/>
                        </m:rPr>
                        <a:rPr lang="ru-RU"/>
                        <m:t>1</m:t>
                      </m:r>
                      <m:r>
                        <m:rPr>
                          <m:nor/>
                        </m:rPr>
                        <a:rPr lang="ru-RU"/>
                        <m:t>))</m:t>
                      </m:r>
                    </m:oMath>
                  </m:oMathPara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dirty="0"/>
                  <a:t>(последнее равенство в асимптотике 𝑁 → ∞). </a:t>
                </a:r>
                <a:endParaRPr lang="ru-RU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0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1980</Words>
  <Application>Microsoft Office PowerPoint</Application>
  <PresentationFormat>Произвольный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Атака «Дней рождения» </vt:lpstr>
      <vt:lpstr>Базовая атака</vt:lpstr>
      <vt:lpstr>Алгоритм</vt:lpstr>
      <vt:lpstr>Алгоритм</vt:lpstr>
      <vt:lpstr>Среднее время атаки</vt:lpstr>
      <vt:lpstr>Среднее время атаки</vt:lpstr>
      <vt:lpstr>Среднее время атаки</vt:lpstr>
      <vt:lpstr>Среднее время атаки</vt:lpstr>
      <vt:lpstr>Среднее время атаки</vt:lpstr>
      <vt:lpstr>Парадокс дней рождения</vt:lpstr>
      <vt:lpstr>Парадокс дней рождения</vt:lpstr>
      <vt:lpstr>Модифицированная атака</vt:lpstr>
      <vt:lpstr>Модифицированная атака</vt:lpstr>
      <vt:lpstr>Модифицированная атака</vt:lpstr>
      <vt:lpstr>Модифицированная атака</vt:lpstr>
      <vt:lpstr>Модифицированная атака</vt:lpstr>
      <vt:lpstr>Модифицированная атака</vt:lpstr>
      <vt:lpstr>Модифицированная атака</vt:lpstr>
      <vt:lpstr>Модифицированная атака</vt:lpstr>
      <vt:lpstr>Алгоритм Брента </vt:lpstr>
      <vt:lpstr>Алгоритм Брента 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Диффи — Хеллмана</dc:title>
  <dc:creator>CodeHome</dc:creator>
  <cp:lastModifiedBy>Sivalent</cp:lastModifiedBy>
  <cp:revision>36</cp:revision>
  <dcterms:created xsi:type="dcterms:W3CDTF">2015-12-26T21:08:10Z</dcterms:created>
  <dcterms:modified xsi:type="dcterms:W3CDTF">2016-01-13T05:27:30Z</dcterms:modified>
</cp:coreProperties>
</file>