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87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1" r:id="rId16"/>
    <p:sldId id="273" r:id="rId17"/>
    <p:sldId id="274" r:id="rId18"/>
    <p:sldId id="275" r:id="rId19"/>
    <p:sldId id="289" r:id="rId20"/>
    <p:sldId id="28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7" autoAdjust="0"/>
    <p:restoredTop sz="94639" autoAdjust="0"/>
  </p:normalViewPr>
  <p:slideViewPr>
    <p:cSldViewPr>
      <p:cViewPr varScale="1">
        <p:scale>
          <a:sx n="116" d="100"/>
          <a:sy n="116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факторизации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5105400"/>
            <a:ext cx="2971800" cy="914400"/>
          </a:xfrm>
        </p:spPr>
        <p:txBody>
          <a:bodyPr/>
          <a:lstStyle/>
          <a:p>
            <a:pPr algn="l"/>
            <a:r>
              <a:rPr lang="ru-RU" sz="1200" dirty="0" smtClean="0"/>
              <a:t>Подготовил:</a:t>
            </a:r>
          </a:p>
          <a:p>
            <a:pPr algn="l"/>
            <a:r>
              <a:rPr lang="ru-RU" sz="1200" dirty="0" smtClean="0"/>
              <a:t>Альбов Артур Александрович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354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90800"/>
            <a:ext cx="56388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насчет полиномиальных?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7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114168" y="4308398"/>
            <a:ext cx="5972432" cy="609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Алгоритм </a:t>
            </a:r>
            <a:r>
              <a:rPr lang="ru-RU" dirty="0" err="1" smtClean="0"/>
              <a:t>Шора</a:t>
            </a:r>
            <a:r>
              <a:rPr lang="ru-RU" dirty="0" smtClean="0"/>
              <a:t> (1994 г.)</a:t>
            </a:r>
            <a:r>
              <a:rPr lang="en-US" dirty="0" smtClean="0"/>
              <a:t> + </a:t>
            </a:r>
            <a:r>
              <a:rPr lang="ru-RU" dirty="0" smtClean="0"/>
              <a:t>Квантовый компьютер  =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734432" y="4267200"/>
                <a:ext cx="11760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𝑜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432" y="4267200"/>
                <a:ext cx="117602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D:\200px-Peter_Sh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483" y="1646538"/>
            <a:ext cx="1295400" cy="19431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56226" y="3635976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Питер Шор</a:t>
            </a:r>
          </a:p>
        </p:txBody>
      </p:sp>
    </p:spTree>
    <p:extLst>
      <p:ext uri="{BB962C8B-B14F-4D97-AF65-F5344CB8AC3E}">
        <p14:creationId xmlns:p14="http://schemas.microsoft.com/office/powerpoint/2010/main" val="37416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590800" y="2743200"/>
                <a:ext cx="4191000" cy="990600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cs typeface="Times New Roman" panose="02020603050405020304" pitchFamily="18" charset="0"/>
                      </a:rPr>
                      <m:t>𝑝</m:t>
                    </m:r>
                    <m:r>
                      <a:rPr lang="ru-RU" b="0" i="1" smtClean="0">
                        <a:latin typeface="Cambria Math"/>
                        <a:cs typeface="Times New Roman" panose="02020603050405020304" pitchFamily="18" charset="0"/>
                      </a:rPr>
                      <m:t>−1 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алгоритм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Полларда</a:t>
                </a:r>
                <a:endParaRPr lang="ru-RU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90800" y="2743200"/>
                <a:ext cx="4191000" cy="990600"/>
              </a:xfrm>
              <a:blipFill rotWithShape="1">
                <a:blip r:embed="rId2"/>
                <a:stretch>
                  <a:fillRect r="-2035" b="-171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2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Теоретические сведения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057400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Число называется </a:t>
            </a:r>
            <a:r>
              <a:rPr lang="ru-RU" sz="2000" i="1" dirty="0"/>
              <a:t>гладким степени</a:t>
            </a:r>
            <a:r>
              <a:rPr lang="ru-RU" sz="2000" dirty="0"/>
              <a:t> </a:t>
            </a:r>
            <a:r>
              <a:rPr lang="en-US" sz="2000" dirty="0" smtClean="0"/>
              <a:t>B</a:t>
            </a:r>
            <a:r>
              <a:rPr lang="ru-RU" sz="2000" dirty="0" smtClean="0"/>
              <a:t>, </a:t>
            </a:r>
            <a:r>
              <a:rPr lang="ru-RU" sz="2000" dirty="0"/>
              <a:t>если все его простые делители, в степенях, в которых они входят в разложение этого числа, меньше </a:t>
            </a:r>
            <a:r>
              <a:rPr lang="en-US" sz="2000" dirty="0" smtClean="0"/>
              <a:t>B</a:t>
            </a:r>
            <a:r>
              <a:rPr lang="ru-RU" sz="2000" dirty="0" smtClean="0"/>
              <a:t>.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44820" y="3810000"/>
                <a:ext cx="50744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∀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−простое: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≡1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𝑚𝑜𝑑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 ,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a</m:t>
                          </m:r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p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820" y="3810000"/>
                <a:ext cx="5074466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45359" y="4448604"/>
                <a:ext cx="4099969" cy="4563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𝑁</m:t>
                      </m:r>
                      <m:groupChr>
                        <m:groupChrPr>
                          <m:chr m:val="⇒"/>
                          <m:pos m:val="top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≡1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𝑚𝑜𝑑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359" y="4448604"/>
                <a:ext cx="4099969" cy="456343"/>
              </a:xfrm>
              <a:prstGeom prst="rect">
                <a:avLst/>
              </a:prstGeom>
              <a:blipFill rotWithShape="1">
                <a:blip r:embed="rId3"/>
                <a:stretch>
                  <a:fillRect t="-36000" b="-5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6576" y="3810000"/>
            <a:ext cx="341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Согласно малой теореме Ферма: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448604"/>
            <a:ext cx="129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Более того: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lang="ru-RU" dirty="0" smtClean="0"/>
              <a:t>Описание алгоритма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822960" lvl="3" indent="0">
                  <a:buNone/>
                </a:pPr>
                <a:r>
                  <a:rPr lang="en-US" sz="2000" b="1" i="1" dirty="0" smtClean="0">
                    <a:latin typeface="Calibri" panose="020F0502020204030204" pitchFamily="34" charset="0"/>
                  </a:rPr>
                  <a:t>Вход: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i="1" dirty="0" smtClean="0">
                    <a:latin typeface="Calibri" panose="020F0502020204030204" pitchFamily="34" charset="0"/>
                  </a:rPr>
                  <a:t> – </a:t>
                </a:r>
                <a:r>
                  <a:rPr lang="en-US" sz="2000" i="1" dirty="0" err="1" smtClean="0">
                    <a:latin typeface="Calibri" panose="020F0502020204030204" pitchFamily="34" charset="0"/>
                  </a:rPr>
                  <a:t>составное</a:t>
                </a:r>
                <a:r>
                  <a:rPr lang="en-US" sz="2000" i="1" dirty="0" smtClean="0">
                    <a:latin typeface="Calibri" panose="020F0502020204030204" pitchFamily="34" charset="0"/>
                  </a:rPr>
                  <a:t>.</a:t>
                </a:r>
              </a:p>
              <a:p>
                <a:pPr marL="822960" lvl="3" indent="0">
                  <a:buNone/>
                </a:pPr>
                <a:r>
                  <a:rPr lang="en-US" sz="2000" b="1" i="1" dirty="0" err="1" smtClean="0">
                    <a:latin typeface="Calibri" panose="020F0502020204030204" pitchFamily="34" charset="0"/>
                  </a:rPr>
                  <a:t>Выход</a:t>
                </a:r>
                <a:r>
                  <a:rPr lang="en-US" sz="2000" b="1" i="1" dirty="0" smtClean="0">
                    <a:latin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ru-RU" sz="2000" i="1" dirty="0" smtClean="0">
                    <a:latin typeface="Calibri" panose="020F0502020204030204" pitchFamily="34" charset="0"/>
                  </a:rPr>
                  <a:t> – </a:t>
                </a:r>
                <a:r>
                  <a:rPr lang="en-US" sz="2000" i="1" dirty="0" err="1" smtClean="0">
                    <a:latin typeface="Calibri" panose="020F0502020204030204" pitchFamily="34" charset="0"/>
                  </a:rPr>
                  <a:t>нетривиальный</a:t>
                </a:r>
                <a:r>
                  <a:rPr lang="en-US" sz="2000" i="1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000" i="1" dirty="0" err="1" smtClean="0">
                    <a:latin typeface="Calibri" panose="020F0502020204030204" pitchFamily="34" charset="0"/>
                  </a:rPr>
                  <a:t>делитель</a:t>
                </a:r>
                <a:r>
                  <a:rPr lang="en-US" sz="2000" i="1" dirty="0" smtClean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i="1" dirty="0" smtClean="0">
                    <a:latin typeface="Calibri" panose="020F0502020204030204" pitchFamily="34" charset="0"/>
                  </a:rPr>
                  <a:t> или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⊥</m:t>
                    </m:r>
                  </m:oMath>
                </a14:m>
                <a:r>
                  <a:rPr lang="en-US" sz="2000" i="1" dirty="0" smtClean="0">
                    <a:latin typeface="Calibri" panose="020F0502020204030204" pitchFamily="34" charset="0"/>
                  </a:rPr>
                  <a:t> (</a:t>
                </a:r>
                <a:r>
                  <a:rPr lang="en-US" sz="2000" i="1" dirty="0" err="1" smtClean="0">
                    <a:latin typeface="Calibri" panose="020F0502020204030204" pitchFamily="34" charset="0"/>
                  </a:rPr>
                  <a:t>ответ</a:t>
                </a:r>
                <a:r>
                  <a:rPr lang="en-US" sz="2000" i="1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000" i="1" dirty="0" err="1" smtClean="0">
                    <a:latin typeface="Calibri" panose="020F0502020204030204" pitchFamily="34" charset="0"/>
                  </a:rPr>
                  <a:t>не</a:t>
                </a:r>
                <a:r>
                  <a:rPr lang="en-US" sz="2000" i="1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000" i="1" dirty="0" err="1" smtClean="0">
                    <a:latin typeface="Calibri" panose="020F0502020204030204" pitchFamily="34" charset="0"/>
                  </a:rPr>
                  <a:t>найден</a:t>
                </a:r>
                <a:r>
                  <a:rPr lang="en-US" sz="2000" i="1" dirty="0" smtClean="0">
                    <a:latin typeface="Calibri" panose="020F0502020204030204" pitchFamily="34" charset="0"/>
                  </a:rPr>
                  <a:t>).</a:t>
                </a:r>
                <a:endParaRPr lang="en-US" sz="2000" i="1" dirty="0" smtClean="0">
                  <a:latin typeface="Calibri" panose="020F0502020204030204" pitchFamily="34" charset="0"/>
                </a:endParaRPr>
              </a:p>
              <a:p>
                <a:pPr marL="822960" lvl="3" indent="0">
                  <a:buNone/>
                </a:pPr>
                <a:r>
                  <a:rPr lang="en-US" sz="2000" b="1" i="1" dirty="0" err="1" smtClean="0">
                    <a:latin typeface="Calibri" panose="020F0502020204030204" pitchFamily="34" charset="0"/>
                  </a:rPr>
                  <a:t>Шаги</a:t>
                </a:r>
                <a:r>
                  <a:rPr lang="en-US" sz="2000" b="1" i="1" dirty="0" smtClean="0">
                    <a:latin typeface="Calibri" panose="020F0502020204030204" pitchFamily="34" charset="0"/>
                  </a:rPr>
                  <a:t>:</a:t>
                </a:r>
                <a:endParaRPr lang="en-US" sz="2000" b="1" i="1" dirty="0">
                  <a:latin typeface="Calibri" panose="020F0502020204030204" pitchFamily="34" charset="0"/>
                </a:endParaRPr>
              </a:p>
              <a:p>
                <a:pPr marL="1097280" lvl="4" indent="0">
                  <a:buNone/>
                </a:pPr>
                <a:r>
                  <a:rPr lang="ru-RU" i="1" dirty="0" smtClean="0"/>
                  <a:t>Шаг 1</a:t>
                </a:r>
                <a:r>
                  <a:rPr lang="ru-RU" dirty="0" smtClean="0"/>
                  <a:t>: Выбираем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ru-RU" dirty="0" smtClean="0"/>
                  <a:t> (эвристически)</a:t>
                </a:r>
                <a:endParaRPr lang="en-US" dirty="0" smtClean="0"/>
              </a:p>
              <a:p>
                <a:pPr marL="1097280" lvl="4" indent="0">
                  <a:buNone/>
                </a:pPr>
                <a:r>
                  <a:rPr lang="ru-RU" i="1" dirty="0" smtClean="0"/>
                  <a:t>Шаг 2</a:t>
                </a:r>
                <a:r>
                  <a:rPr lang="ru-RU" dirty="0" smtClean="0"/>
                  <a:t>: </a:t>
                </a:r>
                <a:r>
                  <a:rPr lang="ru-RU" dirty="0" smtClean="0"/>
                  <a:t>Строим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{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 −просты</m:t>
                    </m:r>
                    <m:r>
                      <a:rPr lang="ru-RU" b="0" i="1" smtClean="0">
                        <a:latin typeface="Cambria Math"/>
                      </a:rPr>
                      <m:t>е: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 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ru-RU" dirty="0" smtClean="0"/>
                  <a:t> :</a:t>
                </a:r>
                <a:r>
                  <a:rPr lang="ru-RU" dirty="0"/>
                  <a:t>	</a:t>
                </a:r>
                <a:endParaRPr lang="ru-RU" dirty="0" smtClean="0"/>
              </a:p>
              <a:p>
                <a:pPr marL="1097280" lvl="4" indent="0">
                  <a:buNone/>
                </a:pPr>
                <a:r>
                  <a:rPr lang="ru-RU" i="1" dirty="0" smtClean="0"/>
                  <a:t>Шаг </a:t>
                </a:r>
                <a:r>
                  <a:rPr lang="ru-RU" i="1" dirty="0" smtClean="0"/>
                  <a:t>3</a:t>
                </a:r>
                <a:r>
                  <a:rPr lang="ru-RU" dirty="0" smtClean="0"/>
                  <a:t>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𝑎</m:t>
                    </m:r>
                    <m:r>
                      <a:rPr lang="ru-RU" b="0" i="1" smtClean="0">
                        <a:latin typeface="Cambria Math"/>
                      </a:rPr>
                      <m:t>=2 </m:t>
                    </m:r>
                  </m:oMath>
                </a14:m>
                <a:endParaRPr lang="en-US" b="0" dirty="0" smtClean="0"/>
              </a:p>
              <a:p>
                <a:pPr marL="1097280" lvl="4" indent="0">
                  <a:buNone/>
                </a:pPr>
                <a:r>
                  <a:rPr lang="ru-RU" i="1" dirty="0" smtClean="0"/>
                  <a:t>Шаг </a:t>
                </a:r>
                <a:r>
                  <a:rPr lang="ru-RU" i="1" dirty="0" smtClean="0"/>
                  <a:t>4</a:t>
                </a:r>
                <a:r>
                  <a:rPr lang="ru-RU" dirty="0" smtClean="0"/>
                  <a:t>: </a:t>
                </a:r>
                <a:r>
                  <a:rPr lang="ru-RU" dirty="0" smtClean="0"/>
                  <a:t>Для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𝑞</m:t>
                    </m:r>
                    <m:r>
                      <a:rPr lang="ru-RU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ru-RU" dirty="0" smtClean="0"/>
                  <a:t>:</a:t>
                </a:r>
                <a:endParaRPr lang="ru-RU" dirty="0" smtClean="0"/>
              </a:p>
              <a:p>
                <a:pPr marL="1828800" lvl="5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 </m:t>
                    </m:r>
                    <m:d>
                      <m:dPr>
                        <m:begChr m:val="⌊"/>
                        <m:endChr m:val="⌋"/>
                        <m:ctrlPr>
                          <a:rPr lang="ru-RU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ru-RU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ru-RU" b="0" i="1" smtClean="0">
                                    <a:latin typeface="Cambria Math"/>
                                  </a:rPr>
                                  <m:t>𝑞</m:t>
                                </m:r>
                              </m:sub>
                            </m:sSub>
                          </m:fName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ru-RU" dirty="0" smtClean="0"/>
              </a:p>
              <a:p>
                <a:pPr marL="1828800" lvl="5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𝑎</m:t>
                    </m:r>
                    <m:r>
                      <a:rPr lang="ru-RU" b="0" i="1" smtClean="0">
                        <a:latin typeface="Cambria Math"/>
                      </a:rPr>
                      <m:t>←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sSup>
                          <m:sSup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sSub>
                              <m:sSubPr>
                                <m:ctrlPr>
                                  <a:rPr lang="ru-RU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b="0" i="1" smtClean="0">
                                    <a:latin typeface="Cambria Math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ru-RU" b="0" i="1" smtClean="0">
                                    <a:latin typeface="Cambria Math"/>
                                  </a:rPr>
                                  <m:t>𝑞</m:t>
                                </m:r>
                              </m:sub>
                            </m:sSub>
                          </m:sup>
                        </m:sSup>
                      </m:sup>
                    </m:sSup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ru-RU" b="0" i="1" smtClean="0">
                        <a:latin typeface="Cambria Math"/>
                      </a:rPr>
                      <m:t>𝑚𝑜𝑑</m:t>
                    </m:r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ru-RU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1097280" lvl="4" indent="0">
                  <a:buNone/>
                </a:pPr>
                <a:r>
                  <a:rPr lang="ru-RU" i="1" dirty="0" smtClean="0"/>
                  <a:t>Шаг 5</a:t>
                </a:r>
                <a:r>
                  <a:rPr lang="ru-RU" dirty="0" smtClean="0"/>
                  <a:t>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𝑑</m:t>
                    </m:r>
                    <m:r>
                      <a:rPr lang="ru-RU" b="0" i="1" smtClean="0">
                        <a:latin typeface="Cambria Math"/>
                      </a:rPr>
                      <m:t>←(</m:t>
                    </m:r>
                    <m:r>
                      <a:rPr lang="ru-RU" b="0" i="1" smtClean="0">
                        <a:latin typeface="Cambria Math"/>
                      </a:rPr>
                      <m:t>𝑎</m:t>
                    </m:r>
                    <m:r>
                      <a:rPr lang="ru-RU" b="0" i="1" smtClean="0">
                        <a:latin typeface="Cambria Math"/>
                      </a:rPr>
                      <m:t>−1, </m:t>
                    </m:r>
                    <m:r>
                      <a:rPr lang="ru-RU" b="0" i="1" smtClean="0">
                        <a:latin typeface="Cambria Math"/>
                      </a:rPr>
                      <m:t>𝑛</m:t>
                    </m:r>
                    <m:r>
                      <a:rPr lang="ru-RU" b="0" i="1" smtClean="0">
                        <a:latin typeface="Cambria Math"/>
                      </a:rPr>
                      <m:t>)</m:t>
                    </m:r>
                  </m:oMath>
                </a14:m>
                <a:endParaRPr lang="ru-RU" dirty="0" smtClean="0"/>
              </a:p>
              <a:p>
                <a:pPr marL="1097280" lvl="4" indent="0">
                  <a:buNone/>
                </a:pPr>
                <a:r>
                  <a:rPr lang="en-US" i="1" dirty="0" err="1" smtClean="0">
                    <a:latin typeface="Calibri" panose="020F0502020204030204" pitchFamily="34" charset="0"/>
                  </a:rPr>
                  <a:t>Шаг</a:t>
                </a:r>
                <a:r>
                  <a:rPr lang="en-US" i="1" dirty="0" smtClean="0">
                    <a:latin typeface="Calibri" panose="020F0502020204030204" pitchFamily="34" charset="0"/>
                  </a:rPr>
                  <a:t> 6: </a:t>
                </a:r>
                <a:r>
                  <a:rPr lang="en-US" dirty="0" smtClean="0">
                    <a:latin typeface="Calibri" panose="020F0502020204030204" pitchFamily="34" charset="0"/>
                  </a:rPr>
                  <a:t>Если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b="0" i="0" smtClean="0">
                        <a:latin typeface="Cambria Math"/>
                      </a:rPr>
                      <m:t>d</m:t>
                    </m:r>
                    <m:r>
                      <a:rPr lang="ru-RU" b="0" i="0" smtClean="0">
                        <a:latin typeface="Cambria Math"/>
                      </a:rPr>
                      <m:t>=1</m:t>
                    </m:r>
                  </m:oMath>
                </a14:m>
                <a:r>
                  <a:rPr lang="ru-RU" dirty="0" smtClean="0">
                    <a:latin typeface="Calibri" panose="020F0502020204030204" pitchFamily="34" charset="0"/>
                  </a:rPr>
                  <a:t> </a:t>
                </a:r>
                <a:r>
                  <a:rPr lang="en-US" dirty="0" smtClean="0">
                    <a:latin typeface="Calibri" panose="020F0502020204030204" pitchFamily="34" charset="0"/>
                  </a:rPr>
                  <a:t>или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>
                        <a:latin typeface="Cambria Math"/>
                      </a:rPr>
                      <m:t>d</m:t>
                    </m:r>
                    <m:r>
                      <a:rPr lang="ru-RU" i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ru-RU" b="0" i="0" smtClean="0">
                        <a:latin typeface="Cambria Math"/>
                      </a:rPr>
                      <m:t>n</m:t>
                    </m:r>
                  </m:oMath>
                </a14:m>
                <a:r>
                  <a:rPr lang="ru-RU" dirty="0" smtClean="0">
                    <a:latin typeface="Calibri" panose="020F0502020204030204" pitchFamily="34" charset="0"/>
                  </a:rPr>
                  <a:t>, </a:t>
                </a:r>
                <a:r>
                  <a:rPr lang="en-US" dirty="0" err="1" smtClean="0">
                    <a:latin typeface="Calibri" panose="020F0502020204030204" pitchFamily="34" charset="0"/>
                  </a:rPr>
                  <a:t>то</a:t>
                </a:r>
                <a:r>
                  <a:rPr lang="en-US" dirty="0" smtClean="0">
                    <a:latin typeface="Calibri" panose="020F0502020204030204" pitchFamily="34" charset="0"/>
                  </a:rPr>
                  <a:t> </a:t>
                </a:r>
                <a:r>
                  <a:rPr lang="en-US" dirty="0" err="1" smtClean="0">
                    <a:latin typeface="Calibri" panose="020F0502020204030204" pitchFamily="34" charset="0"/>
                  </a:rPr>
                  <a:t>возвращаем</a:t>
                </a:r>
                <a:r>
                  <a:rPr lang="en-US" dirty="0" smtClean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⊥</m:t>
                    </m:r>
                  </m:oMath>
                </a14:m>
                <a:r>
                  <a:rPr lang="en-US" dirty="0" smtClean="0">
                    <a:latin typeface="Calibri" panose="020F0502020204030204" pitchFamily="34" charset="0"/>
                  </a:rPr>
                  <a:t>.</a:t>
                </a:r>
              </a:p>
              <a:p>
                <a:pPr marL="1097280" lvl="4" indent="0">
                  <a:buNone/>
                </a:pPr>
                <a:r>
                  <a:rPr lang="en-US" dirty="0" err="1" smtClean="0">
                    <a:latin typeface="Calibri" panose="020F0502020204030204" pitchFamily="34" charset="0"/>
                  </a:rPr>
                  <a:t>Шаг</a:t>
                </a:r>
                <a:r>
                  <a:rPr lang="en-US" dirty="0" smtClean="0">
                    <a:latin typeface="Calibri" panose="020F0502020204030204" pitchFamily="34" charset="0"/>
                  </a:rPr>
                  <a:t> 7: </a:t>
                </a:r>
                <a:r>
                  <a:rPr lang="en-US" dirty="0" err="1" smtClean="0">
                    <a:latin typeface="Calibri" panose="020F0502020204030204" pitchFamily="34" charset="0"/>
                  </a:rPr>
                  <a:t>Возвращаем</a:t>
                </a:r>
                <a:r>
                  <a:rPr lang="en-US" dirty="0" smtClean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d</m:t>
                    </m:r>
                  </m:oMath>
                </a14:m>
                <a:endParaRPr lang="ru-RU" dirty="0" smtClean="0">
                  <a:latin typeface="Calibri" panose="020F0502020204030204" pitchFamily="34" charset="0"/>
                </a:endParaRPr>
              </a:p>
              <a:p>
                <a:pPr marL="822960" lvl="3" indent="0">
                  <a:buNone/>
                </a:pPr>
                <a:endParaRPr lang="ru-RU" sz="2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1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эффективности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24464" y="1752600"/>
                <a:ext cx="2362200" cy="848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r>
                        <a:rPr lang="ru-RU" sz="2400" b="0" i="1" smtClean="0">
                          <a:latin typeface="Cambria Math"/>
                        </a:rPr>
                        <m:t>𝑂</m:t>
                      </m:r>
                      <m:r>
                        <a:rPr lang="ru-RU" sz="2400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func>
                            <m:func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 sz="24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  <m:r>
                        <a:rPr lang="ru-RU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464" y="1752600"/>
                <a:ext cx="2362200" cy="8485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38400" y="2899719"/>
                <a:ext cx="4334328" cy="5507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</a:rPr>
                        <m:t>𝑞</m:t>
                      </m:r>
                      <m:r>
                        <a:rPr lang="ru-RU" sz="2400" b="0" i="1" smtClean="0">
                          <a:latin typeface="Cambria Math"/>
                        </a:rPr>
                        <m:t>∈</m:t>
                      </m:r>
                      <m:sSub>
                        <m:sSub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</a:rPr>
                        <m:t>:       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sSup>
                            <m:sSup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ru-RU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𝑞</m:t>
                                  </m:r>
                                </m:sub>
                              </m:sSub>
                            </m:sup>
                          </m:sSup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𝑚𝑜𝑑</m:t>
                      </m:r>
                      <m:r>
                        <a:rPr lang="ru-RU" sz="2400" b="0" i="1" smtClean="0">
                          <a:latin typeface="Cambria Math"/>
                        </a:rPr>
                        <m:t> </m:t>
                      </m:r>
                      <m:r>
                        <a:rPr lang="ru-RU" sz="2400" b="0" i="1" smtClean="0">
                          <a:latin typeface="Cambria Math"/>
                        </a:rPr>
                        <m:t>𝑛</m:t>
                      </m:r>
                      <m:r>
                        <a:rPr lang="ru-RU" sz="2400" b="0" i="1" smtClean="0">
                          <a:latin typeface="Cambria Math"/>
                        </a:rPr>
                        <m:t> −</m:t>
                      </m:r>
                      <m:func>
                        <m:func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99719"/>
                <a:ext cx="4334328" cy="5507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748214" y="3961950"/>
                <a:ext cx="1714700" cy="65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𝑂</m:t>
                      </m:r>
                      <m:r>
                        <a:rPr lang="ru-RU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𝐵</m:t>
                          </m:r>
                        </m:num>
                        <m:den>
                          <m:func>
                            <m:func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ru-RU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  <m:func>
                        <m:func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ru-RU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ru-RU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214" y="3961950"/>
                <a:ext cx="1714700" cy="6594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819400"/>
            <a:ext cx="4800600" cy="9144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Полларда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(1975г.)</a:t>
            </a:r>
            <a:endParaRPr lang="ru-RU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алгоритма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85800" y="1752600"/>
                <a:ext cx="8229600" cy="4937760"/>
              </a:xfrm>
            </p:spPr>
            <p:txBody>
              <a:bodyPr>
                <a:normAutofit/>
              </a:bodyPr>
              <a:lstStyle/>
              <a:p>
                <a:pPr marL="822960" lvl="3" indent="0">
                  <a:buNone/>
                </a:pPr>
                <a:r>
                  <a:rPr lang="en-US" sz="2000" b="1" i="1" dirty="0" smtClean="0">
                    <a:latin typeface="Calibri" panose="020F0502020204030204" pitchFamily="34" charset="0"/>
                  </a:rPr>
                  <a:t>Вход: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i="1" dirty="0">
                    <a:latin typeface="Calibri" panose="020F0502020204030204" pitchFamily="34" charset="0"/>
                  </a:rPr>
                  <a:t> – </a:t>
                </a:r>
                <a:r>
                  <a:rPr lang="en-US" sz="2000" i="1" dirty="0" err="1">
                    <a:latin typeface="Calibri" panose="020F0502020204030204" pitchFamily="34" charset="0"/>
                  </a:rPr>
                  <a:t>составное</a:t>
                </a:r>
                <a:r>
                  <a:rPr lang="en-US" sz="2000" i="1" dirty="0">
                    <a:latin typeface="Calibri" panose="020F0502020204030204" pitchFamily="34" charset="0"/>
                  </a:rPr>
                  <a:t>.</a:t>
                </a:r>
              </a:p>
              <a:p>
                <a:pPr marL="822960" lvl="3" indent="0">
                  <a:buNone/>
                </a:pPr>
                <a:r>
                  <a:rPr lang="en-US" sz="2000" b="1" i="1" dirty="0" err="1">
                    <a:latin typeface="Calibri" panose="020F0502020204030204" pitchFamily="34" charset="0"/>
                  </a:rPr>
                  <a:t>Выход</a:t>
                </a:r>
                <a:r>
                  <a:rPr lang="en-US" sz="2000" b="1" i="1" dirty="0">
                    <a:latin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𝑑</m:t>
                    </m:r>
                  </m:oMath>
                </a14:m>
                <a:r>
                  <a:rPr lang="ru-RU" sz="2000" i="1" dirty="0">
                    <a:latin typeface="Calibri" panose="020F0502020204030204" pitchFamily="34" charset="0"/>
                  </a:rPr>
                  <a:t> – </a:t>
                </a:r>
                <a:r>
                  <a:rPr lang="en-US" sz="2000" i="1" dirty="0" err="1">
                    <a:latin typeface="Calibri" panose="020F0502020204030204" pitchFamily="34" charset="0"/>
                  </a:rPr>
                  <a:t>нетривиальный</a:t>
                </a:r>
                <a:r>
                  <a:rPr lang="en-US" sz="2000" i="1" dirty="0">
                    <a:latin typeface="Calibri" panose="020F0502020204030204" pitchFamily="34" charset="0"/>
                  </a:rPr>
                  <a:t> </a:t>
                </a:r>
                <a:r>
                  <a:rPr lang="en-US" sz="2000" i="1" dirty="0" err="1">
                    <a:latin typeface="Calibri" panose="020F0502020204030204" pitchFamily="34" charset="0"/>
                  </a:rPr>
                  <a:t>делитель</a:t>
                </a:r>
                <a:r>
                  <a:rPr lang="en-US" sz="2000" i="1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i="1" dirty="0">
                    <a:latin typeface="Calibri" panose="020F0502020204030204" pitchFamily="34" charset="0"/>
                  </a:rPr>
                  <a:t> или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⊥</m:t>
                    </m:r>
                  </m:oMath>
                </a14:m>
                <a:r>
                  <a:rPr lang="en-US" sz="2000" i="1" dirty="0">
                    <a:latin typeface="Calibri" panose="020F0502020204030204" pitchFamily="34" charset="0"/>
                  </a:rPr>
                  <a:t> (</a:t>
                </a:r>
                <a:r>
                  <a:rPr lang="en-US" sz="2000" i="1" dirty="0" err="1">
                    <a:latin typeface="Calibri" panose="020F0502020204030204" pitchFamily="34" charset="0"/>
                  </a:rPr>
                  <a:t>ответ</a:t>
                </a:r>
                <a:r>
                  <a:rPr lang="en-US" sz="2000" i="1" dirty="0">
                    <a:latin typeface="Calibri" panose="020F0502020204030204" pitchFamily="34" charset="0"/>
                  </a:rPr>
                  <a:t> </a:t>
                </a:r>
                <a:r>
                  <a:rPr lang="en-US" sz="2000" i="1" dirty="0" err="1">
                    <a:latin typeface="Calibri" panose="020F0502020204030204" pitchFamily="34" charset="0"/>
                  </a:rPr>
                  <a:t>не</a:t>
                </a:r>
                <a:r>
                  <a:rPr lang="en-US" sz="2000" i="1" dirty="0">
                    <a:latin typeface="Calibri" panose="020F0502020204030204" pitchFamily="34" charset="0"/>
                  </a:rPr>
                  <a:t> </a:t>
                </a:r>
                <a:r>
                  <a:rPr lang="en-US" sz="2000" i="1" dirty="0" err="1">
                    <a:latin typeface="Calibri" panose="020F0502020204030204" pitchFamily="34" charset="0"/>
                  </a:rPr>
                  <a:t>найден</a:t>
                </a:r>
                <a:r>
                  <a:rPr lang="en-US" sz="2000" i="1" dirty="0">
                    <a:latin typeface="Calibri" panose="020F0502020204030204" pitchFamily="34" charset="0"/>
                  </a:rPr>
                  <a:t>).</a:t>
                </a:r>
              </a:p>
              <a:p>
                <a:pPr marL="822960" lvl="3" indent="0">
                  <a:buNone/>
                </a:pPr>
                <a:r>
                  <a:rPr lang="en-US" sz="2000" b="1" i="1" dirty="0" err="1">
                    <a:latin typeface="Calibri" panose="020F0502020204030204" pitchFamily="34" charset="0"/>
                  </a:rPr>
                  <a:t>Шаги</a:t>
                </a:r>
                <a:r>
                  <a:rPr lang="en-US" sz="2000" b="1" i="1" dirty="0">
                    <a:latin typeface="Calibri" panose="020F0502020204030204" pitchFamily="34" charset="0"/>
                  </a:rPr>
                  <a:t>:</a:t>
                </a:r>
                <a:endParaRPr lang="en-US" sz="2000" b="1" i="1" dirty="0">
                  <a:latin typeface="Calibri" panose="020F0502020204030204" pitchFamily="34" charset="0"/>
                </a:endParaRPr>
              </a:p>
              <a:p>
                <a:pPr marL="1097280" lvl="4" indent="0">
                  <a:buNone/>
                </a:pPr>
                <a:r>
                  <a:rPr lang="ru-RU" i="1" dirty="0"/>
                  <a:t>Шаг 1</a:t>
                </a:r>
                <a:r>
                  <a:rPr lang="ru-RU" dirty="0"/>
                  <a:t>: Выбираем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𝜑</m:t>
                    </m:r>
                    <m:r>
                      <a:rPr lang="ru-RU" b="0" i="1" smtClean="0">
                        <a:latin typeface="Cambria Math"/>
                      </a:rPr>
                      <m:t>[</m:t>
                    </m:r>
                    <m:r>
                      <a:rPr lang="en-US" b="0" i="0" smtClean="0">
                        <a:latin typeface="Cambria Math"/>
                      </a:rPr>
                      <m:t>псевдослучайное, эффективное</m:t>
                    </m:r>
                    <m:r>
                      <a:rPr lang="ru-RU" b="0" i="0" smtClean="0">
                        <a:latin typeface="Cambria Math"/>
                      </a:rPr>
                      <m:t>]</m:t>
                    </m:r>
                  </m:oMath>
                </a14:m>
                <a:endParaRPr lang="en-US" i="1" dirty="0" smtClean="0"/>
              </a:p>
              <a:p>
                <a:pPr marL="1097280" lvl="4" indent="0">
                  <a:buNone/>
                </a:pPr>
                <a:r>
                  <a:rPr lang="ru-RU" i="1" dirty="0"/>
                  <a:t>Шаг 2</a:t>
                </a:r>
                <a:r>
                  <a:rPr lang="ru-RU" dirty="0" smtClean="0"/>
                  <a:t>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𝐴</m:t>
                    </m:r>
                    <m:groupChr>
                      <m:groupChrPr>
                        <m:chr m:val="←"/>
                        <m:vertJc m:val="bot"/>
                        <m:ctrlPr>
                          <a:rPr lang="ru-RU" b="0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ru-RU" b="0" i="1" smtClean="0">
                            <a:latin typeface="Cambria Math"/>
                          </a:rPr>
                          <m:t>𝑅</m:t>
                        </m:r>
                      </m:e>
                    </m:groupChr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1097280" lvl="4" indent="0">
                  <a:buNone/>
                </a:pPr>
                <a:r>
                  <a:rPr lang="ru-RU" i="1" dirty="0"/>
                  <a:t>Шаг 3</a:t>
                </a:r>
                <a:r>
                  <a:rPr lang="ru-RU" dirty="0" smtClean="0"/>
                  <a:t>: </a:t>
                </a:r>
                <a:r>
                  <a:rPr lang="ru-RU" dirty="0"/>
                  <a:t>Для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𝑖</m:t>
                    </m:r>
                    <m:r>
                      <a:rPr lang="ru-RU" b="0" i="1" smtClean="0">
                        <a:latin typeface="Cambria Math"/>
                      </a:rPr>
                      <m:t>=0,1,2,…</m:t>
                    </m:r>
                  </m:oMath>
                </a14:m>
                <a:r>
                  <a:rPr lang="ru-RU" dirty="0" smtClean="0"/>
                  <a:t>:</a:t>
                </a:r>
                <a:endParaRPr lang="ru-RU" dirty="0"/>
              </a:p>
              <a:p>
                <a:pPr marL="1828800" lvl="5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𝐵</m:t>
                    </m:r>
                    <m:r>
                      <a:rPr lang="ru-RU" b="0" i="1" smtClean="0">
                        <a:latin typeface="Cambria Math"/>
                      </a:rPr>
                      <m:t>←</m:t>
                    </m:r>
                    <m:r>
                      <a:rPr lang="ru-RU" b="0" i="1" smtClean="0">
                        <a:latin typeface="Cambria Math"/>
                      </a:rPr>
                      <m:t>𝜑</m:t>
                    </m:r>
                    <m:r>
                      <a:rPr lang="ru-RU" b="0" i="1" smtClean="0">
                        <a:latin typeface="Cambria Math"/>
                      </a:rPr>
                      <m:t>(</m:t>
                    </m:r>
                    <m:r>
                      <a:rPr lang="ru-RU" b="0" i="1" smtClean="0">
                        <a:latin typeface="Cambria Math"/>
                      </a:rPr>
                      <m:t>𝐴</m:t>
                    </m:r>
                    <m:r>
                      <a:rPr lang="ru-RU" b="0" i="1" smtClean="0">
                        <a:latin typeface="Cambria Math"/>
                      </a:rPr>
                      <m:t>)</m:t>
                    </m:r>
                  </m:oMath>
                </a14:m>
                <a:endParaRPr lang="ru-RU" dirty="0"/>
              </a:p>
              <a:p>
                <a:pPr marL="1828800" lvl="5" indent="-457200">
                  <a:buAutoNum type="arabicPeriod"/>
                </a:pPr>
                <a:r>
                  <a:rPr lang="ru-RU" dirty="0" smtClean="0"/>
                  <a:t>Для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=1,…,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marL="1371600" lvl="5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𝑑</m:t>
                    </m:r>
                    <m:r>
                      <a:rPr lang="ru-RU" i="1">
                        <a:latin typeface="Cambria Math"/>
                      </a:rPr>
                      <m:t>←(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ru-RU" i="1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ru-RU" i="1">
                        <a:latin typeface="Cambria Math"/>
                      </a:rPr>
                      <m:t>, </m:t>
                    </m:r>
                    <m:r>
                      <a:rPr lang="ru-RU" i="1">
                        <a:latin typeface="Cambria Math"/>
                      </a:rPr>
                      <m:t>𝑛</m:t>
                    </m:r>
                    <m:r>
                      <a:rPr lang="ru-RU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1371600" lvl="5" indent="0">
                  <a:buNone/>
                </a:pPr>
                <a:r>
                  <a:rPr lang="en-US" dirty="0"/>
                  <a:t>	</a:t>
                </a:r>
                <a:r>
                  <a:rPr lang="ru-RU" dirty="0" smtClean="0"/>
                  <a:t>б) </a:t>
                </a:r>
                <a:r>
                  <a:rPr lang="en-US" dirty="0">
                    <a:latin typeface="Calibri" panose="020F0502020204030204" pitchFamily="34" charset="0"/>
                  </a:rPr>
                  <a:t>Если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d</m:t>
                    </m:r>
                    <m:r>
                      <a:rPr lang="ru-RU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n</m:t>
                    </m:r>
                  </m:oMath>
                </a14:m>
                <a:r>
                  <a:rPr lang="ru-RU" dirty="0">
                    <a:latin typeface="Calibri" panose="020F0502020204030204" pitchFamily="34" charset="0"/>
                  </a:rPr>
                  <a:t>, </a:t>
                </a:r>
                <a:r>
                  <a:rPr lang="en-US" dirty="0" err="1">
                    <a:latin typeface="Calibri" panose="020F0502020204030204" pitchFamily="34" charset="0"/>
                  </a:rPr>
                  <a:t>то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</a:rPr>
                  <a:t>возвращаем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⊥</m:t>
                    </m:r>
                  </m:oMath>
                </a14:m>
                <a:r>
                  <a:rPr lang="en-US" dirty="0" smtClean="0">
                    <a:latin typeface="Calibri" panose="020F0502020204030204" pitchFamily="34" charset="0"/>
                  </a:rPr>
                  <a:t>.</a:t>
                </a:r>
                <a:endParaRPr lang="ru-RU" dirty="0" smtClean="0">
                  <a:latin typeface="Calibri" panose="020F0502020204030204" pitchFamily="34" charset="0"/>
                </a:endParaRPr>
              </a:p>
              <a:p>
                <a:pPr marL="1371600" lvl="5" indent="0">
                  <a:buNone/>
                </a:pPr>
                <a:r>
                  <a:rPr lang="ru-RU" dirty="0">
                    <a:latin typeface="Calibri" panose="020F0502020204030204" pitchFamily="34" charset="0"/>
                  </a:rPr>
                  <a:t>	</a:t>
                </a:r>
                <a:r>
                  <a:rPr lang="ru-RU" dirty="0" smtClean="0">
                    <a:latin typeface="Calibri" panose="020F0502020204030204" pitchFamily="34" charset="0"/>
                  </a:rPr>
                  <a:t>в) </a:t>
                </a:r>
                <a:r>
                  <a:rPr lang="en-US" dirty="0">
                    <a:latin typeface="Calibri" panose="020F0502020204030204" pitchFamily="34" charset="0"/>
                  </a:rPr>
                  <a:t>Если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d</m:t>
                    </m:r>
                    <m:r>
                      <a:rPr lang="ru-RU" b="0" i="1" smtClean="0">
                        <a:latin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ru-RU" dirty="0">
                    <a:latin typeface="Calibri" panose="020F0502020204030204" pitchFamily="34" charset="0"/>
                  </a:rPr>
                  <a:t>, </a:t>
                </a:r>
                <a:r>
                  <a:rPr lang="en-US" dirty="0" err="1">
                    <a:latin typeface="Calibri" panose="020F0502020204030204" pitchFamily="34" charset="0"/>
                  </a:rPr>
                  <a:t>то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</a:rPr>
                  <a:t>возвращаем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>
                    <a:latin typeface="Calibri" panose="020F0502020204030204" pitchFamily="34" charset="0"/>
                  </a:rPr>
                  <a:t>.</a:t>
                </a:r>
              </a:p>
              <a:p>
                <a:pPr marL="1371600" lvl="5" indent="0">
                  <a:buNone/>
                </a:pPr>
                <a:r>
                  <a:rPr lang="en-US" dirty="0">
                    <a:latin typeface="Calibri" panose="020F0502020204030204" pitchFamily="34" charset="0"/>
                  </a:rPr>
                  <a:t>	</a:t>
                </a:r>
                <a:r>
                  <a:rPr lang="ru-RU" dirty="0" smtClean="0">
                    <a:latin typeface="Calibri" panose="020F0502020204030204" pitchFamily="34" charset="0"/>
                  </a:rPr>
                  <a:t>г)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𝐵</m:t>
                    </m:r>
                    <m:r>
                      <a:rPr lang="ru-RU" i="1">
                        <a:latin typeface="Cambria Math"/>
                      </a:rPr>
                      <m:t>←</m:t>
                    </m:r>
                    <m:r>
                      <a:rPr lang="ru-RU" i="1">
                        <a:latin typeface="Cambria Math"/>
                      </a:rPr>
                      <m:t>𝜑</m:t>
                    </m:r>
                    <m:r>
                      <a:rPr lang="ru-RU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ru-RU" i="1">
                        <a:latin typeface="Cambria Math"/>
                      </a:rPr>
                      <m:t>)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85800" y="1752600"/>
                <a:ext cx="8229600" cy="4937760"/>
              </a:xfrm>
              <a:blipFill rotWithShape="1">
                <a:blip r:embed="rId2"/>
                <a:stretch>
                  <a:fillRect t="-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3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200400" y="3285176"/>
                <a:ext cx="3258841" cy="524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</m:rad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2800" b="0" i="1" smtClean="0">
                          <a:latin typeface="Cambria Math"/>
                          <a:ea typeface="Cambria Math"/>
                        </a:rPr>
                        <m:t>итераций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85176"/>
                <a:ext cx="3258841" cy="5248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372705" y="5024735"/>
                <a:ext cx="49142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>
                    <a:latin typeface="Calibri" panose="020F0502020204030204" pitchFamily="34" charset="0"/>
                  </a:rPr>
                  <a:t>И</a:t>
                </a:r>
                <a:r>
                  <a:rPr lang="en-US" sz="2400" dirty="0" err="1" smtClean="0">
                    <a:latin typeface="Calibri" panose="020F0502020204030204" pitchFamily="34" charset="0"/>
                  </a:rPr>
                  <a:t>терация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 – </a:t>
                </a:r>
                <a:r>
                  <a:rPr lang="en-US" sz="2400" dirty="0" err="1" smtClean="0">
                    <a:latin typeface="Calibri" panose="020F0502020204030204" pitchFamily="34" charset="0"/>
                  </a:rPr>
                  <a:t>вычисление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latin typeface="Calibri" panose="020F0502020204030204" pitchFamily="34" charset="0"/>
                  </a:rPr>
                  <a:t>значений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𝜑</m:t>
                    </m:r>
                  </m:oMath>
                </a14:m>
                <a:endParaRPr lang="ru-RU" sz="2400" dirty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705" y="5024735"/>
                <a:ext cx="491423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86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2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Сложность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904999" y="2619292"/>
                <a:ext cx="5526513" cy="588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</a:rPr>
                        <m:t>При </m:t>
                      </m:r>
                      <m:r>
                        <a:rPr lang="en-US" sz="2400" i="1">
                          <a:latin typeface="Cambria Math"/>
                        </a:rPr>
                        <m:t>𝜑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𝑚𝑜𝑑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𝑛</m:t>
                      </m:r>
                      <m:r>
                        <a:rPr lang="en-US" sz="2400" i="1">
                          <a:latin typeface="Cambria Math"/>
                        </a:rPr>
                        <m:t>,  </m:t>
                      </m:r>
                      <m:r>
                        <a:rPr lang="en-US" sz="2400" i="1">
                          <a:latin typeface="Cambria Math"/>
                        </a:rPr>
                        <m:t>𝑎</m:t>
                      </m:r>
                      <m:groupChr>
                        <m:groupChrPr>
                          <m:chr m:val="←"/>
                          <m:vertJc m:val="bot"/>
                          <m:ctrlPr>
                            <a:rPr lang="en-US" sz="2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400" i="1">
                              <a:latin typeface="Cambria Math"/>
                            </a:rPr>
                            <m:t>𝑅</m:t>
                          </m:r>
                        </m:e>
                      </m:groupCh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99" y="2619292"/>
                <a:ext cx="5526513" cy="5884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697284" y="3387588"/>
                <a:ext cx="1941942" cy="470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</m:rad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  <a:ea typeface="Cambria Math"/>
                                    </a:rPr>
                                    <m:t>log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284" y="3387588"/>
                <a:ext cx="1941942" cy="470513"/>
              </a:xfrm>
              <a:prstGeom prst="rect">
                <a:avLst/>
              </a:prstGeom>
              <a:blipFill rotWithShape="1">
                <a:blip r:embed="rId3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9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600200"/>
            <a:ext cx="71628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Задача </a:t>
            </a:r>
            <a:r>
              <a:rPr lang="ru-RU" dirty="0"/>
              <a:t>факторизации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</a:t>
            </a:r>
            <a:r>
              <a:rPr lang="ru-RU" dirty="0" smtClean="0"/>
              <a:t>лгоритм</a:t>
            </a:r>
            <a:r>
              <a:rPr lang="ru-RU" dirty="0"/>
              <a:t> </a:t>
            </a:r>
            <a:r>
              <a:rPr lang="ru-RU" i="1" dirty="0"/>
              <a:t>p</a:t>
            </a:r>
            <a:r>
              <a:rPr lang="ru-RU" dirty="0"/>
              <a:t> – 1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ρ-метод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ыбор </a:t>
            </a:r>
            <a:r>
              <a:rPr lang="ru-RU" dirty="0"/>
              <a:t>модуля RSA</a:t>
            </a:r>
          </a:p>
        </p:txBody>
      </p:sp>
    </p:spTree>
    <p:extLst>
      <p:ext uri="{BB962C8B-B14F-4D97-AF65-F5344CB8AC3E}">
        <p14:creationId xmlns:p14="http://schemas.microsoft.com/office/powerpoint/2010/main" val="34935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Сложность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828800" y="2924432"/>
                <a:ext cx="5567999" cy="652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≪ </m:t>
                          </m:r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⇒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3600" i="1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sz="3600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3600" b="0" i="1" smtClean="0">
                                  <a:latin typeface="Cambria Math"/>
                                </a:rPr>
                                <m:t>4</m:t>
                              </m:r>
                            </m:deg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  <m:func>
                            <m:funcPr>
                              <m:ctrlPr>
                                <a:rPr lang="en-US" sz="36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36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600">
                                      <a:latin typeface="Cambria Math"/>
                                      <a:ea typeface="Cambria Math"/>
                                    </a:rPr>
                                    <m:t>log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3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24432"/>
                <a:ext cx="5567999" cy="6526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3200"/>
            <a:ext cx="37338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Выбор модуля </a:t>
            </a:r>
            <a:r>
              <a:rPr lang="en-US" dirty="0" smtClean="0"/>
              <a:t>RSA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6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Стойкость </a:t>
            </a:r>
            <a:r>
              <a:rPr lang="en-US" dirty="0" smtClean="0"/>
              <a:t>RSA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16661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T(RSA)&lt;=T(</a:t>
            </a:r>
            <a:r>
              <a:rPr lang="ru-RU" sz="2800" dirty="0"/>
              <a:t>факторизации)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3811" y="3204519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T(RSA) - трудоемкость определения секретного ключа </a:t>
            </a:r>
            <a:r>
              <a:rPr lang="ru-RU" dirty="0" smtClean="0"/>
              <a:t>RSA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T(факторизации</a:t>
            </a:r>
            <a:r>
              <a:rPr lang="ru-RU" dirty="0"/>
              <a:t>) - трудоемкость факторизации числа </a:t>
            </a:r>
            <a:r>
              <a:rPr lang="ru-RU" i="1" dirty="0"/>
              <a:t>n</a:t>
            </a:r>
            <a:r>
              <a:rPr lang="ru-RU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4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настоящее время рекомендуется </a:t>
            </a:r>
            <a:r>
              <a:rPr lang="ru-RU" dirty="0" smtClean="0"/>
              <a:t>выбирать</a:t>
            </a:r>
            <a:r>
              <a:rPr lang="ru-RU" dirty="0"/>
              <a:t> </a:t>
            </a:r>
            <a:r>
              <a:rPr lang="ru-RU" i="1" dirty="0" smtClean="0"/>
              <a:t>n</a:t>
            </a:r>
            <a:r>
              <a:rPr lang="ru-RU" dirty="0" smtClean="0"/>
              <a:t> размером как минимум </a:t>
            </a:r>
            <a:r>
              <a:rPr lang="ru-RU" dirty="0"/>
              <a:t>768 </a:t>
            </a:r>
            <a:r>
              <a:rPr lang="ru-RU" dirty="0" smtClean="0"/>
              <a:t>бит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Для </a:t>
            </a:r>
            <a:r>
              <a:rPr lang="ru-RU" dirty="0"/>
              <a:t>долговременного хранения информации 1024 или даже 2048 бит.</a:t>
            </a:r>
          </a:p>
        </p:txBody>
      </p:sp>
    </p:spTree>
    <p:extLst>
      <p:ext uri="{BB962C8B-B14F-4D97-AF65-F5344CB8AC3E}">
        <p14:creationId xmlns:p14="http://schemas.microsoft.com/office/powerpoint/2010/main" val="289237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простых чисел 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229600" cy="2209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Очень большие</a:t>
            </a:r>
          </a:p>
          <a:p>
            <a:pPr>
              <a:buFontTx/>
              <a:buChar char="-"/>
            </a:pPr>
            <a:r>
              <a:rPr lang="ru-RU" sz="2800" dirty="0" smtClean="0"/>
              <a:t>Одинаковой длины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(p-q) </a:t>
            </a:r>
            <a:r>
              <a:rPr lang="ru-RU" sz="2800" dirty="0" smtClean="0"/>
              <a:t>не должна быть маленькой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сильно</a:t>
            </a:r>
            <a:r>
              <a:rPr lang="en-US" sz="2400" dirty="0" smtClean="0"/>
              <a:t> </a:t>
            </a:r>
            <a:r>
              <a:rPr lang="ru-RU" sz="2800" dirty="0" smtClean="0"/>
              <a:t>простые </a:t>
            </a:r>
            <a:r>
              <a:rPr lang="ru-RU" sz="2800" dirty="0" smtClean="0"/>
              <a:t>числа</a:t>
            </a:r>
          </a:p>
        </p:txBody>
      </p:sp>
    </p:spTree>
    <p:extLst>
      <p:ext uri="{BB962C8B-B14F-4D97-AF65-F5344CB8AC3E}">
        <p14:creationId xmlns:p14="http://schemas.microsoft.com/office/powerpoint/2010/main" val="750123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Сильно</a:t>
            </a:r>
            <a:r>
              <a:rPr lang="ru-RU" dirty="0" smtClean="0"/>
              <a:t> </a:t>
            </a:r>
            <a:r>
              <a:rPr lang="ru-RU" dirty="0" smtClean="0"/>
              <a:t>простые числа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3810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p</a:t>
            </a:r>
            <a:r>
              <a:rPr lang="ru-RU" dirty="0" smtClean="0"/>
              <a:t>-1 </a:t>
            </a:r>
            <a:r>
              <a:rPr lang="ru-RU" dirty="0"/>
              <a:t>имеет большой простой делитель, обозначим его </a:t>
            </a:r>
            <a:r>
              <a:rPr lang="ru-RU" dirty="0" smtClean="0"/>
              <a:t>как </a:t>
            </a:r>
            <a:r>
              <a:rPr lang="ru-RU" i="1" dirty="0" smtClean="0"/>
              <a:t>r</a:t>
            </a:r>
            <a:r>
              <a:rPr lang="ru-RU" dirty="0"/>
              <a:t> (т.е. </a:t>
            </a:r>
            <a:r>
              <a:rPr lang="ru-RU" i="1" dirty="0"/>
              <a:t>p</a:t>
            </a:r>
            <a:r>
              <a:rPr lang="ru-RU" dirty="0"/>
              <a:t>=1(</a:t>
            </a:r>
            <a:r>
              <a:rPr lang="ru-RU" dirty="0" err="1"/>
              <a:t>mod</a:t>
            </a:r>
            <a:r>
              <a:rPr lang="ru-RU" dirty="0"/>
              <a:t> </a:t>
            </a:r>
            <a:r>
              <a:rPr lang="ru-RU" i="1" dirty="0"/>
              <a:t>r</a:t>
            </a:r>
            <a:r>
              <a:rPr lang="ru-RU" dirty="0" smtClean="0"/>
              <a:t>));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/>
              <a:t>p</a:t>
            </a:r>
            <a:r>
              <a:rPr lang="ru-RU" dirty="0"/>
              <a:t>+1 имеет большой простой делитель, обозначим как </a:t>
            </a:r>
            <a:r>
              <a:rPr lang="ru-RU" i="1" dirty="0" smtClean="0"/>
              <a:t>s </a:t>
            </a:r>
            <a:r>
              <a:rPr lang="ru-RU" dirty="0" smtClean="0"/>
              <a:t>(</a:t>
            </a:r>
            <a:r>
              <a:rPr lang="ru-RU" dirty="0"/>
              <a:t>т.е. </a:t>
            </a:r>
            <a:r>
              <a:rPr lang="ru-RU" i="1" dirty="0"/>
              <a:t>p</a:t>
            </a:r>
            <a:r>
              <a:rPr lang="ru-RU" dirty="0"/>
              <a:t>=</a:t>
            </a:r>
            <a:r>
              <a:rPr lang="ru-RU" i="1" dirty="0"/>
              <a:t>s</a:t>
            </a:r>
            <a:r>
              <a:rPr lang="ru-RU" dirty="0"/>
              <a:t>-1(</a:t>
            </a:r>
            <a:r>
              <a:rPr lang="ru-RU" dirty="0" err="1"/>
              <a:t>mod</a:t>
            </a:r>
            <a:r>
              <a:rPr lang="ru-RU" dirty="0"/>
              <a:t> </a:t>
            </a:r>
            <a:r>
              <a:rPr lang="ru-RU" i="1" dirty="0"/>
              <a:t>s</a:t>
            </a:r>
            <a:r>
              <a:rPr lang="ru-RU" dirty="0" smtClean="0"/>
              <a:t>));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i="1" dirty="0"/>
              <a:t>r</a:t>
            </a:r>
            <a:r>
              <a:rPr lang="ru-RU" dirty="0"/>
              <a:t>-1 имеет большой простой делитель, обозначим его как </a:t>
            </a:r>
            <a:r>
              <a:rPr lang="ru-RU" i="1" dirty="0" smtClean="0"/>
              <a:t>t </a:t>
            </a:r>
            <a:r>
              <a:rPr lang="ru-RU" dirty="0" smtClean="0"/>
              <a:t>(</a:t>
            </a:r>
            <a:r>
              <a:rPr lang="ru-RU" dirty="0"/>
              <a:t>т.е. </a:t>
            </a:r>
            <a:r>
              <a:rPr lang="ru-RU" i="1" dirty="0"/>
              <a:t>r</a:t>
            </a:r>
            <a:r>
              <a:rPr lang="ru-RU" dirty="0"/>
              <a:t>=1(</a:t>
            </a:r>
            <a:r>
              <a:rPr lang="ru-RU" dirty="0" err="1"/>
              <a:t>mod</a:t>
            </a:r>
            <a:r>
              <a:rPr lang="ru-RU" dirty="0"/>
              <a:t> </a:t>
            </a:r>
            <a:r>
              <a:rPr lang="ru-RU" i="1" dirty="0"/>
              <a:t>t</a:t>
            </a:r>
            <a:r>
              <a:rPr lang="ru-RU" dirty="0"/>
              <a:t>)).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419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Сильно</a:t>
            </a:r>
            <a:r>
              <a:rPr lang="ru-RU" dirty="0" smtClean="0"/>
              <a:t> </a:t>
            </a:r>
            <a:r>
              <a:rPr lang="ru-RU" dirty="0"/>
              <a:t>простые числа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Условие </a:t>
            </a:r>
            <a:r>
              <a:rPr lang="ru-RU" dirty="0"/>
              <a:t>1 не позволит успешно факторизовать </a:t>
            </a:r>
            <a:r>
              <a:rPr lang="ru-RU" i="1" dirty="0"/>
              <a:t>n</a:t>
            </a:r>
            <a:r>
              <a:rPr lang="ru-RU" dirty="0"/>
              <a:t> (</a:t>
            </a:r>
            <a:r>
              <a:rPr lang="ru-RU" i="1" dirty="0"/>
              <a:t>p</a:t>
            </a:r>
            <a:r>
              <a:rPr lang="ru-RU" dirty="0"/>
              <a:t>-1) методом </a:t>
            </a:r>
            <a:r>
              <a:rPr lang="ru-RU" dirty="0" err="1" smtClean="0"/>
              <a:t>Полларда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Условие </a:t>
            </a:r>
            <a:r>
              <a:rPr lang="ru-RU" dirty="0"/>
              <a:t>2 позволит избежать </a:t>
            </a:r>
            <a:r>
              <a:rPr lang="ru-RU" i="1" dirty="0"/>
              <a:t>p</a:t>
            </a:r>
            <a:r>
              <a:rPr lang="ru-RU" dirty="0"/>
              <a:t>+1 метода </a:t>
            </a:r>
            <a:r>
              <a:rPr lang="ru-RU" dirty="0" err="1" smtClean="0"/>
              <a:t>Ульямса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695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Сильно</a:t>
            </a:r>
            <a:r>
              <a:rPr lang="ru-RU" dirty="0" smtClean="0"/>
              <a:t> </a:t>
            </a:r>
            <a:r>
              <a:rPr lang="ru-RU" dirty="0" smtClean="0"/>
              <a:t>простые числа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Выбор </a:t>
            </a:r>
            <a:r>
              <a:rPr lang="en-US" dirty="0" err="1" smtClean="0">
                <a:latin typeface="Calibri" panose="020F0502020204030204" pitchFamily="34" charset="0"/>
              </a:rPr>
              <a:t>сильно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ru-RU" dirty="0" smtClean="0"/>
              <a:t>простых </a:t>
            </a:r>
            <a:r>
              <a:rPr lang="ru-RU" dirty="0"/>
              <a:t>чисел не защищает систему от атаки алгоритмом факторизации на основе эллиптических кривых. </a:t>
            </a:r>
          </a:p>
        </p:txBody>
      </p:sp>
    </p:spTree>
    <p:extLst>
      <p:ext uri="{BB962C8B-B14F-4D97-AF65-F5344CB8AC3E}">
        <p14:creationId xmlns:p14="http://schemas.microsoft.com/office/powerpoint/2010/main" val="2614643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3200"/>
            <a:ext cx="41148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85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3200"/>
            <a:ext cx="4267200" cy="914400"/>
          </a:xfrm>
        </p:spPr>
        <p:txBody>
          <a:bodyPr/>
          <a:lstStyle/>
          <a:p>
            <a:r>
              <a:rPr lang="ru-RU" dirty="0" smtClean="0"/>
              <a:t>Задача факторизации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3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факторизации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Факторизация</a:t>
            </a:r>
            <a:r>
              <a:rPr lang="ru-RU" dirty="0" smtClean="0"/>
              <a:t> - разложение составного натурального числа </a:t>
            </a:r>
            <a:r>
              <a:rPr lang="ru-RU" dirty="0"/>
              <a:t>в произведение простых сомножителей.</a:t>
            </a:r>
          </a:p>
        </p:txBody>
      </p:sp>
      <p:pic>
        <p:nvPicPr>
          <p:cNvPr id="1026" name="Picture 2" descr="D:\342px-Factorizatio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32575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76153" y="2514600"/>
                <a:ext cx="2363468" cy="399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∗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p>
                    </m:sSubSup>
                    <m:r>
                      <a:rPr lang="en-US" b="0" i="1" smtClean="0">
                        <a:latin typeface="Cambria Math"/>
                      </a:rPr>
                      <m:t>∗…∗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sup>
                    </m:sSub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153" y="2514600"/>
                <a:ext cx="2363468" cy="399340"/>
              </a:xfrm>
              <a:prstGeom prst="rect">
                <a:avLst/>
              </a:prstGeom>
              <a:blipFill rotWithShape="1"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2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Factor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362200" y="2209800"/>
                <a:ext cx="4724400" cy="23622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r>
                  <a:rPr lang="ru-RU" sz="3600" dirty="0" smtClean="0"/>
                  <a:t>Вход: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3600" dirty="0" smtClean="0"/>
                  <a:t> – </a:t>
                </a:r>
                <a:r>
                  <a:rPr lang="ru-RU" sz="3600" dirty="0" smtClean="0"/>
                  <a:t>составное</a:t>
                </a:r>
              </a:p>
              <a:p>
                <a:pPr marL="0" indent="0">
                  <a:buNone/>
                </a:pPr>
                <a:r>
                  <a:rPr lang="ru-RU" sz="3600" dirty="0" smtClean="0"/>
                  <a:t>Выход: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𝑑</m:t>
                    </m:r>
                    <m:r>
                      <a:rPr lang="en-US" sz="3600" b="0" i="1" smtClean="0">
                        <a:latin typeface="Cambria Math"/>
                      </a:rPr>
                      <m:t>|</m:t>
                    </m:r>
                    <m:r>
                      <a:rPr lang="en-US" sz="3600" b="0" i="1" smtClean="0">
                        <a:latin typeface="Cambria Math"/>
                      </a:rPr>
                      <m:t>𝑛</m:t>
                    </m:r>
                    <m:r>
                      <a:rPr lang="en-US" sz="3600" b="0" i="1" smtClean="0">
                        <a:latin typeface="Cambria Math"/>
                      </a:rPr>
                      <m:t>, </m:t>
                    </m:r>
                    <m:r>
                      <a:rPr lang="en-US" sz="3600" b="0" i="1" smtClean="0">
                        <a:latin typeface="Cambria Math"/>
                      </a:rPr>
                      <m:t>𝑑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≠1,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ru-RU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362200" y="2209800"/>
                <a:ext cx="4724400" cy="2362200"/>
              </a:xfrm>
              <a:blipFill rotWithShape="1">
                <a:blip r:embed="rId2"/>
                <a:stretch>
                  <a:fillRect l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9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    Алгоритмы факторизации</a:t>
            </a:r>
            <a:endParaRPr lang="ru-RU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438400" y="2362200"/>
            <a:ext cx="914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-4500000" flipH="1">
            <a:off x="5547159" y="2382294"/>
            <a:ext cx="914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9200" y="3543331"/>
            <a:ext cx="2073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экспоненциальные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27822" y="3543331"/>
            <a:ext cx="239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субэкспоненциальные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75419" y="4958493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Оценка трудоемкости наиболее быстрых алгоритмов: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590800" y="5356335"/>
                <a:ext cx="3729867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1.923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>
                                          <a:latin typeface="Cambria Math"/>
                                          <a:ea typeface="Cambria Math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  <a:ea typeface="Cambria Math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</m:func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>
                                          <a:latin typeface="Cambria Math"/>
                                          <a:ea typeface="Cambria Math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  <a:ea typeface="Cambria Math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  <a:ea typeface="Cambria Math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𝑛</m:t>
                                          </m:r>
                                        </m:e>
                                      </m:func>
                                    </m:e>
                                  </m:func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356335"/>
                <a:ext cx="3729867" cy="5068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Сложность</a:t>
            </a:r>
            <a:endParaRPr lang="ru-RU" dirty="0"/>
          </a:p>
        </p:txBody>
      </p:sp>
      <p:pic>
        <p:nvPicPr>
          <p:cNvPr id="4" name="Picture 2" descr="D:\42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0" y="2039779"/>
            <a:ext cx="803787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82450" y="3563779"/>
            <a:ext cx="68836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Таблица трудоемкости </a:t>
            </a:r>
            <a:r>
              <a:rPr lang="ru-RU" sz="1000" b="1" dirty="0"/>
              <a:t>для задачи факторизации натуральных чисел в зависимости от количества их десятичных цифр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5591" y="4583668"/>
                <a:ext cx="8561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</a:rPr>
                  <a:t>2*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11</m:t>
                        </m:r>
                      </m:sup>
                    </m:sSup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операций в секунду+300 десятичных знаков −</m:t>
                    </m:r>
                    <m:r>
                      <a:rPr lang="ru-RU" b="0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</a:rPr>
                      <m:t>десятки миллионов лет</m:t>
                    </m:r>
                  </m:oMath>
                </a14:m>
                <a:endParaRPr lang="ru-RU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91" y="4583668"/>
                <a:ext cx="8561767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41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6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Экспоненциальные алгоритмы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430287317"/>
                  </p:ext>
                </p:extLst>
              </p:nvPr>
            </p:nvGraphicFramePr>
            <p:xfrm>
              <a:off x="457200" y="1905000"/>
              <a:ext cx="8229600" cy="3116518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b="0" dirty="0" smtClean="0"/>
                            <a:t>Алгоритм</a:t>
                          </a:r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dirty="0" smtClean="0"/>
                            <a:t>Сложность</a:t>
                          </a:r>
                          <a:endParaRPr lang="ru-RU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Перебор возможных делителей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14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140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  <m:r>
                                    <a:rPr lang="en-US" sz="1400" smtClean="0">
                                      <a:latin typeface="Cambria Math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US" sz="1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smtClean="0">
                                          <a:latin typeface="Cambria Math"/>
                                        </a:rPr>
                                        <m:t>𝑙𝑜𝑔</m:t>
                                      </m:r>
                                    </m:e>
                                    <m:sup>
                                      <m:r>
                                        <a:rPr lang="en-US" sz="140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400" dirty="0" smtClean="0"/>
                            <a:t> </a:t>
                          </a:r>
                          <a:r>
                            <a:rPr lang="ru-RU" sz="1400" dirty="0" smtClean="0"/>
                            <a:t>или</a:t>
                          </a:r>
                          <a:r>
                            <a:rPr lang="ru-RU" sz="14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14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140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  <m:func>
                                    <m:funcPr>
                                      <m:ctrlPr>
                                        <a:rPr lang="en-US" sz="140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40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sz="1400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func>
                                </m:e>
                              </m:d>
                            </m:oMath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Метод факторизации Ферма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𝑂</m:t>
                              </m:r>
                              <m:r>
                                <a:rPr lang="en-US" sz="1400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400" dirty="0" smtClean="0"/>
                            <a:t> </a:t>
                          </a:r>
                          <a:r>
                            <a:rPr lang="ru-RU" sz="1400" dirty="0" smtClean="0"/>
                            <a:t>или</a:t>
                          </a:r>
                          <a:r>
                            <a:rPr lang="ru-RU" sz="14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aseline="0" smtClean="0">
                                  <a:latin typeface="Cambria Math"/>
                                </a:rPr>
                                <m:t>𝑂</m:t>
                              </m:r>
                              <m:r>
                                <a:rPr lang="en-US" sz="1400" baseline="0" smtClean="0">
                                  <a:latin typeface="Cambria Math"/>
                                </a:rPr>
                                <m:t>(</m:t>
                              </m:r>
                              <m:func>
                                <m:funcPr>
                                  <m:ctrlPr>
                                    <a:rPr lang="en-US" sz="1400" i="1" baseline="0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aseline="0" smtClean="0">
                                      <a:latin typeface="Cambria Math"/>
                                    </a:rPr>
                                    <m:t>exp</m:t>
                                  </m:r>
                                </m:fName>
                                <m:e>
                                  <m:r>
                                    <a:rPr lang="en-US" sz="1400" baseline="0" smtClean="0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400" baseline="0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oMath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l-GR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ρ-</a:t>
                          </a: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алгоритм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Полларда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400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4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1400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Алгоритм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Ленстры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400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4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1400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𝑙𝑜𝑔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Алгоритм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Полларда</a:t>
                          </a: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—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Штрассена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400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4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1400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𝑙𝑜𝑔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kumimoji="0" lang="en-US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 </a:t>
                          </a: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алгоритм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Полларда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400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4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1400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𝑙𝑜𝑔</m:t>
                                    </m:r>
                                  </m:e>
                                  <m:sup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𝑐</m:t>
                                    </m:r>
                                  </m:sup>
                                </m:sSup>
                                <m:r>
                                  <a:rPr lang="en-US" sz="1400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Метод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Лемана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400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400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4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1400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3430287317"/>
                  </p:ext>
                </p:extLst>
              </p:nvPr>
            </p:nvGraphicFramePr>
            <p:xfrm>
              <a:off x="457200" y="1905000"/>
              <a:ext cx="8229600" cy="3116518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b="0" dirty="0" smtClean="0"/>
                            <a:t>Алгоритм</a:t>
                          </a:r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dirty="0" smtClean="0"/>
                            <a:t>Сложность</a:t>
                          </a:r>
                          <a:endParaRPr lang="ru-RU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Перебор возможных делителей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08197" b="-64426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Метод факторизации Ферма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211667" b="-555000"/>
                          </a:stretch>
                        </a:blipFill>
                      </a:tcPr>
                    </a:tc>
                  </a:tr>
                  <a:tr h="40036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l-GR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ρ-</a:t>
                          </a: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алгоритм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Полларда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283333" b="-404545"/>
                          </a:stretch>
                        </a:blipFill>
                      </a:tcPr>
                    </a:tc>
                  </a:tr>
                  <a:tr h="40144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Алгоритм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Ленстры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383333" b="-304545"/>
                          </a:stretch>
                        </a:blipFill>
                      </a:tcPr>
                    </a:tc>
                  </a:tr>
                  <a:tr h="40036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Алгоритм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Полларда</a:t>
                          </a: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—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Штрассена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483333" b="-204545"/>
                          </a:stretch>
                        </a:blipFill>
                      </a:tcPr>
                    </a:tc>
                  </a:tr>
                  <a:tr h="40036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kumimoji="0" lang="en-US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 </a:t>
                          </a: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алгоритм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Полларда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592308" b="-107692"/>
                          </a:stretch>
                        </a:blipFill>
                      </a:tcPr>
                    </a:tc>
                  </a:tr>
                  <a:tr h="40144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kern="1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Метод </a:t>
                          </a:r>
                          <a:r>
                            <a:rPr kumimoji="0" lang="ru-RU" sz="1400" kern="1200" dirty="0" err="1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Лемана</a:t>
                          </a:r>
                          <a:endParaRPr kumimoji="0" lang="ru-RU" sz="1400" b="0" i="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681818" b="-606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0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Субэкспоненциальные</a:t>
            </a:r>
            <a:r>
              <a:rPr lang="ru-RU" dirty="0" smtClean="0"/>
              <a:t> алгоритмы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853726635"/>
                  </p:ext>
                </p:extLst>
              </p:nvPr>
            </p:nvGraphicFramePr>
            <p:xfrm>
              <a:off x="457200" y="1752600"/>
              <a:ext cx="8229600" cy="3208274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b="0" dirty="0" smtClean="0"/>
                            <a:t>Алгоритм</a:t>
                          </a:r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dirty="0" smtClean="0"/>
                            <a:t>Сложность</a:t>
                          </a:r>
                          <a:endParaRPr lang="ru-RU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Алгоритм Диксона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,2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Факторизация методом непрерывных дробей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,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Метод квадратичного решета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,1)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Факторизация </a:t>
                          </a:r>
                          <a:r>
                            <a:rPr kumimoji="0" lang="ru-RU" sz="1400" b="0" i="0" kern="1200" dirty="0" err="1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Ленстры</a:t>
                          </a: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с помощью эллиптических кривых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,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Решето числового поля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400" b="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Специальный:</a:t>
                          </a:r>
                          <a:r>
                            <a:rPr lang="ru-RU" sz="1400" b="0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b="0" i="1" smtClean="0">
                                      <a:latin typeface="Cambria Math"/>
                                    </a:rPr>
                                    <m:t>   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, 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1400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ru-RU" sz="1400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u-RU" sz="1400" b="0" i="1" smtClean="0">
                                              <a:latin typeface="Cambria Math"/>
                                            </a:rPr>
                                            <m:t>32</m:t>
                                          </m:r>
                                        </m:num>
                                        <m:den>
                                          <m:r>
                                            <a:rPr lang="ru-RU" sz="1400" b="0" i="1" smtClean="0">
                                              <a:latin typeface="Cambria Math"/>
                                            </a:rPr>
                                            <m:t>9</m:t>
                                          </m:r>
                                        </m:den>
                                      </m:f>
                                      <m:r>
                                        <a:rPr lang="ru-RU" sz="1400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400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u-RU" sz="1400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ru-RU" sz="1400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oMath>
                          </a14:m>
                          <a:endParaRPr lang="ru-RU" sz="1400" b="0" i="0" dirty="0" smtClean="0">
                            <a:latin typeface="+mn-lt"/>
                          </a:endParaRPr>
                        </a:p>
                        <a:p>
                          <a:r>
                            <a:rPr lang="ru-RU" sz="1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Общий: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b="0" i="1" smtClean="0">
                                      <a:latin typeface="Cambria Math"/>
                                    </a:rPr>
                                    <m:t>                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, 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1400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ru-RU" sz="1400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u-RU" sz="1400" b="0" i="1" smtClean="0">
                                              <a:latin typeface="Cambria Math"/>
                                            </a:rPr>
                                            <m:t>64</m:t>
                                          </m:r>
                                        </m:num>
                                        <m:den>
                                          <m:r>
                                            <a:rPr lang="ru-RU" sz="1400" b="0" i="1" smtClean="0">
                                              <a:latin typeface="Cambria Math"/>
                                            </a:rPr>
                                            <m:t>9</m:t>
                                          </m:r>
                                        </m:den>
                                      </m:f>
                                      <m:r>
                                        <a:rPr lang="ru-RU" sz="1400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400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u-RU" sz="1400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ru-RU" sz="1400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oMath>
                          </a14:m>
                          <a:endParaRPr lang="ru-RU" sz="14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2853726635"/>
                  </p:ext>
                </p:extLst>
              </p:nvPr>
            </p:nvGraphicFramePr>
            <p:xfrm>
              <a:off x="457200" y="1752600"/>
              <a:ext cx="8229600" cy="3208274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b="0" dirty="0" smtClean="0"/>
                            <a:t>Алгоритм</a:t>
                          </a:r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dirty="0" smtClean="0"/>
                            <a:t>Сложность</a:t>
                          </a:r>
                          <a:endParaRPr lang="ru-RU" b="0" dirty="0"/>
                        </a:p>
                      </a:txBody>
                      <a:tcPr/>
                    </a:tc>
                  </a:tr>
                  <a:tr h="49085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Алгоритм Диксона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82500" b="-481250"/>
                          </a:stretch>
                        </a:blipFill>
                      </a:tcPr>
                    </a:tc>
                  </a:tr>
                  <a:tr h="49085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Факторизация методом непрерывных дробей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80247" b="-375309"/>
                          </a:stretch>
                        </a:blipFill>
                      </a:tcPr>
                    </a:tc>
                  </a:tr>
                  <a:tr h="49085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Метод квадратичного решета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283750" b="-280000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Факторизация </a:t>
                          </a:r>
                          <a:r>
                            <a:rPr kumimoji="0" lang="ru-RU" sz="1400" b="0" i="0" kern="1200" dirty="0" err="1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Ленстры</a:t>
                          </a: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с помощью эллиптических кривых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361176" b="-163529"/>
                          </a:stretch>
                        </a:blipFill>
                      </a:tcPr>
                    </a:tc>
                  </a:tr>
                  <a:tr h="84670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400" b="0" i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Решето числового поля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28201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2050" name="Picture 2" descr="D:\42142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503" y="5360601"/>
            <a:ext cx="4295776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8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783</Words>
  <Application>Microsoft Office PowerPoint</Application>
  <PresentationFormat>On-screen Show (4:3)</PresentationFormat>
  <Paragraphs>143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Origin</vt:lpstr>
      <vt:lpstr>Задача факторизации</vt:lpstr>
      <vt:lpstr>Содержание</vt:lpstr>
      <vt:lpstr>Задача факторизации</vt:lpstr>
      <vt:lpstr>Задача факторизации</vt:lpstr>
      <vt:lpstr>Задача Factor</vt:lpstr>
      <vt:lpstr>Сложность</vt:lpstr>
      <vt:lpstr>Сложность</vt:lpstr>
      <vt:lpstr>Экспоненциальные алгоритмы</vt:lpstr>
      <vt:lpstr>Субэкспоненциальные алгоритмы</vt:lpstr>
      <vt:lpstr>Что насчет полиномиальных?</vt:lpstr>
      <vt:lpstr>PowerPoint Presentation</vt:lpstr>
      <vt:lpstr>p-1 алгоритм Полларда</vt:lpstr>
      <vt:lpstr>Теоретические сведения</vt:lpstr>
      <vt:lpstr>Описание алгоритма</vt:lpstr>
      <vt:lpstr>Оценка эффективности</vt:lpstr>
      <vt:lpstr>ρ-алгоритм Полларда(1975г.)</vt:lpstr>
      <vt:lpstr>Описание алгоритма</vt:lpstr>
      <vt:lpstr>Сложность</vt:lpstr>
      <vt:lpstr>Сложность</vt:lpstr>
      <vt:lpstr>Сложность</vt:lpstr>
      <vt:lpstr>Выбор модуля RSA</vt:lpstr>
      <vt:lpstr>Стойкость RSA</vt:lpstr>
      <vt:lpstr>Выбор n</vt:lpstr>
      <vt:lpstr>Выбор простых чисел (p,q)</vt:lpstr>
      <vt:lpstr>Сильно простые числа</vt:lpstr>
      <vt:lpstr>Сильно простые числа</vt:lpstr>
      <vt:lpstr>Сильно простые числа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факторизации</dc:title>
  <dc:creator>Albov, Artur</dc:creator>
  <cp:lastModifiedBy>Albov, Artur</cp:lastModifiedBy>
  <cp:revision>66</cp:revision>
  <dcterms:created xsi:type="dcterms:W3CDTF">2006-08-16T00:00:00Z</dcterms:created>
  <dcterms:modified xsi:type="dcterms:W3CDTF">2016-06-03T08:12:55Z</dcterms:modified>
</cp:coreProperties>
</file>